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8" name="Shape 2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6" name="Shape 2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4" name="Shape 2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3" name="Shape 2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9" name="Shape 2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8" name="Shape 3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6" name="Shape 3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5" name="Shape 3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2" name="Shape 2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500"/>
            </a:pPr>
            <a:endParaRPr/>
          </a:p>
          <a:p>
            <a:pPr>
              <a:defRPr sz="1500"/>
            </a:pPr>
            <a:r>
              <a:t>Něvědomý předsudek je předpojatost v prospěch nebo v neprospěch nějaké věci, osoby nebo skupiny a většinou je viděn jako nespravedlivý nebo neopodstatněný v konkrétních situacích.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Žijeme ve světě, který je zaplaven stereotypy. V řečtině στερεός (stereos), PEVNÝ + τύπος (typos), DOJEM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zdát bezvýznamnými, dokud k nim nezačneme automaticky přiřazovat konkrétní osoby v konkrétním kontextu. Náš mozek na jejich základě vytváří zrychlené asociace, které mohou vyústit v nevědomé předsudky.</a:t>
            </a:r>
          </a:p>
          <a:p>
            <a:pPr>
              <a:defRPr sz="1500"/>
            </a:pPr>
            <a:endParaRPr/>
          </a:p>
          <a:p>
            <a:pPr>
              <a:defRPr sz="1500"/>
            </a:pPr>
            <a:r>
              <a:t>Stereotypy se mohou dotýkat i rasy, věku, náboženství původu, zdravotního stavu…další příklady</a:t>
            </a:r>
          </a:p>
          <a:p>
            <a:pPr>
              <a:defRPr sz="1500"/>
            </a:pPr>
            <a:endParaRPr/>
          </a:p>
          <a:p>
            <a:pPr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/>
              </a:rPr>
              <a:t>https://www.youtube.com/watch?v=rbe5D3Yh43o</a:t>
            </a:r>
          </a:p>
          <a:p>
            <a:pPr marL="483576" indent="-483576">
              <a:buSzPct val="123000"/>
              <a:buChar char="-"/>
              <a:defRPr sz="1500"/>
            </a:pPr>
            <a:r>
              <a:t>nevědomé předsudky vznikají na základě socializace, zkušeností a informací, které k nám přicházejí především z médií - vytváříme si tak stereotypy, jejichž prostřednictvím soudíme druhé  a vše kolem nás</a:t>
            </a:r>
          </a:p>
          <a:p>
            <a:pPr marL="483576" indent="-483576">
              <a:buSzPct val="123000"/>
              <a:buChar char="-"/>
              <a:defRPr sz="1500"/>
            </a:pPr>
            <a:r>
              <a:t>lidé mají přirozenou tendenci škatulkovat druhé do sociálních kategorií zejména na základě vizuálních vjemů (pohlaví/gender, etnický původ, věk, výška a velikost) a sociálních charakteristik (náboženství, kulturní provenience, politická afiliace…) - asociační stereotypy se pak vpisují do lidského mozku a vytváří tak zkratkovité hodnocení: pokud jsme zvyklé a zvyklí vídat pouze ženy jako učitelky v mateřských školkách a pouze muže jako instalatéry, náš mozek si vytoří obraz instalatéra a učitelky, který v něm již zůstane  - hodnotíme druhé dle tohoto obrazu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5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Autor a 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4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Název prezentace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2" y="7223190"/>
            <a:ext cx="21971002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prezentace</a:t>
            </a:r>
          </a:p>
        </p:txBody>
      </p:sp>
      <p:sp>
        <p:nvSpPr>
          <p:cNvPr id="1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Výpis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Více o faktu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Více o faktu</a:t>
            </a:r>
          </a:p>
        </p:txBody>
      </p:sp>
      <p:sp>
        <p:nvSpPr>
          <p:cNvPr id="10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2" y="10675453"/>
            <a:ext cx="20200057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Zdroj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Text úrovně 1…"/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1753923" y="4939860"/>
            <a:ext cx="20876154" cy="3836283"/>
          </a:xfrm>
          <a:prstGeom prst="rect">
            <a:avLst/>
          </a:prstGeom>
        </p:spPr>
        <p:txBody>
          <a:bodyPr numCol="1" spcCol="38100"/>
          <a:lstStyle>
            <a:lvl1pPr marL="0" indent="169021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„Význačný citát“</a:t>
            </a:r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ázek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Obrázek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Obrázek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ázek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názvu"/>
          <p:cNvSpPr txBox="1">
            <a:spLocks noGrp="1"/>
          </p:cNvSpPr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ctr" defTabSz="1828800">
              <a:lnSpc>
                <a:spcPct val="100000"/>
              </a:lnSpc>
              <a:defRPr sz="8800" b="0" spc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 názvu</a:t>
            </a:r>
          </a:p>
        </p:txBody>
      </p:sp>
      <p:sp>
        <p:nvSpPr>
          <p:cNvPr id="15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 lIns="91436" tIns="91436" rIns="91436" bIns="91436" numCol="1" spcCol="38100"/>
          <a:lstStyle>
            <a:lvl1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1828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9830497" y="12490450"/>
            <a:ext cx="591108" cy="577639"/>
          </a:xfrm>
          <a:prstGeom prst="rect">
            <a:avLst/>
          </a:prstGeom>
        </p:spPr>
        <p:txBody>
          <a:bodyPr lIns="91436" tIns="91436" rIns="91436" bIns="91436" anchor="t"/>
          <a:lstStyle>
            <a:lvl1pPr algn="r" defTabSz="1828800"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Název prezentace</a:t>
            </a:r>
          </a:p>
        </p:txBody>
      </p:sp>
      <p:sp>
        <p:nvSpPr>
          <p:cNvPr id="2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Autor a 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Text úrovně 1…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6500" y="11609909"/>
            <a:ext cx="21971000" cy="1116956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prezentace</a:t>
            </a:r>
          </a:p>
        </p:txBody>
      </p:sp>
      <p:sp>
        <p:nvSpPr>
          <p:cNvPr id="2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Název snímku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Text úrovně 1…"/>
          <p:cNvSpPr txBox="1">
            <a:spLocks noGrp="1"/>
          </p:cNvSpPr>
          <p:nvPr>
            <p:ph type="body" idx="13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Text s odrážkami na snímku</a:t>
            </a:r>
          </a:p>
        </p:txBody>
      </p:sp>
      <p:sp>
        <p:nvSpPr>
          <p:cNvPr id="4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Text úrovně 1…"/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 s odrážkami na snímku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6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Název oddílu</a:t>
            </a:r>
          </a:p>
        </p:txBody>
      </p:sp>
      <p:sp>
        <p:nvSpPr>
          <p:cNvPr id="7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1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80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Název programu</a:t>
            </a:r>
          </a:p>
        </p:txBody>
      </p:sp>
      <p:sp>
        <p:nvSpPr>
          <p:cNvPr id="89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Program – podtitul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Text úrovně 1…"/>
          <p:cNvSpPr txBox="1">
            <a:spLocks noGrp="1"/>
          </p:cNvSpPr>
          <p:nvPr>
            <p:ph type="body" idx="13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Body programu</a:t>
            </a:r>
          </a:p>
        </p:txBody>
      </p:sp>
      <p:sp>
        <p:nvSpPr>
          <p:cNvPr id="9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 názvu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názvu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hebeardedladyproject.com/portrait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a2larm.cz/2017/06/mela-jsi-mi-to-rict-feministicky-komix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n3yqmiwKA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gKaQzil1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ingbias.fb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D5f8GuNuGQ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plicit.harvard.edu/implicit/takeatest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Kq8MqrvYU8" TargetMode="External"/><Relationship Id="rId3" Type="http://schemas.openxmlformats.org/officeDocument/2006/relationships/hyperlink" Target="https://www.scienceeurope.org/media/ubbllodu/se_gender_practical-guide.pdf" TargetMode="External"/><Relationship Id="rId7" Type="http://schemas.openxmlformats.org/officeDocument/2006/relationships/hyperlink" Target="https://www.youtube.com/watch?v=Bq_xYSOZrg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ed.com/talks/rocio_lorenzo_how_diversity_makes_teams_more_innovative#t-6617" TargetMode="External"/><Relationship Id="rId5" Type="http://schemas.openxmlformats.org/officeDocument/2006/relationships/hyperlink" Target="https://www.youtube.com/watch?v=YM1MBSczyzI" TargetMode="External"/><Relationship Id="rId10" Type="http://schemas.openxmlformats.org/officeDocument/2006/relationships/hyperlink" Target="https://www.youtube.com/watch?v=Fr8G7MtRNlk" TargetMode="External"/><Relationship Id="rId4" Type="http://schemas.openxmlformats.org/officeDocument/2006/relationships/hyperlink" Target="https://www.youtube.com/watch?v=rbe5D3Yh43o" TargetMode="External"/><Relationship Id="rId9" Type="http://schemas.openxmlformats.org/officeDocument/2006/relationships/hyperlink" Target="https://www.youtube.com/watch?v=K-n7el87Dmo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nderaveda.cz/gender-a-zmena/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e5D3Yh43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zNbF006Y5x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3Aweo-74k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pple.com/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I7lack-s9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Zástupný symbol pro zápatí 1"/>
          <p:cNvSpPr txBox="1"/>
          <p:nvPr/>
        </p:nvSpPr>
        <p:spPr>
          <a:xfrm>
            <a:off x="7140661" y="12277849"/>
            <a:ext cx="11434233" cy="728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>
            <a:spAutoFit/>
          </a:bodyPr>
          <a:lstStyle>
            <a:lvl1pPr defTabSz="1828800">
              <a:lnSpc>
                <a:spcPct val="100000"/>
              </a:lnSpc>
              <a:spcBef>
                <a:spcPts val="0"/>
              </a:spcBef>
              <a:defRPr sz="3600">
                <a:solidFill>
                  <a:srgbClr val="FFFFFF"/>
                </a:solidFill>
                <a:latin typeface="Motiva Sans"/>
                <a:ea typeface="Motiva Sans"/>
                <a:cs typeface="Motiva Sans"/>
                <a:sym typeface="Motiva Sans"/>
              </a:defRPr>
            </a:lvl1pPr>
          </a:lstStyle>
          <a:p>
            <a:r>
              <a:t>Timea Crofony &amp; Pavla Rypáčková – červen 2020</a:t>
            </a:r>
          </a:p>
        </p:txBody>
      </p:sp>
      <p:sp>
        <p:nvSpPr>
          <p:cNvPr id="161" name="Rectangle 7"/>
          <p:cNvSpPr txBox="1">
            <a:spLocks noGrp="1"/>
          </p:cNvSpPr>
          <p:nvPr>
            <p:ph type="title"/>
          </p:nvPr>
        </p:nvSpPr>
        <p:spPr>
          <a:xfrm>
            <a:off x="4059928" y="1044952"/>
            <a:ext cx="16264144" cy="3071929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rgbClr val="A1F6EC"/>
                </a:solidFill>
                <a:latin typeface="Motiva Sans"/>
                <a:ea typeface="Motiva Sans"/>
                <a:cs typeface="Motiva Sans"/>
                <a:sym typeface="Motiva Sans"/>
              </a:defRPr>
            </a:lvl1pPr>
          </a:lstStyle>
          <a:p>
            <a:r>
              <a:t>Genderové předsudky</a:t>
            </a:r>
          </a:p>
        </p:txBody>
      </p:sp>
      <p:pic>
        <p:nvPicPr>
          <p:cNvPr id="162" name="Obrázek 1" descr="Obráze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041" y="358037"/>
            <a:ext cx="4795980" cy="16521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072068" y="217555"/>
            <a:ext cx="3037791" cy="19331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Gender-bias.jpg" descr="Gender-bia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09181" y="4047282"/>
            <a:ext cx="12765638" cy="750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Obdélník"/>
          <p:cNvSpPr/>
          <p:nvPr/>
        </p:nvSpPr>
        <p:spPr>
          <a:xfrm>
            <a:off x="2606963" y="8934918"/>
            <a:ext cx="17789814" cy="4099901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33" name="Ovál"/>
          <p:cNvSpPr/>
          <p:nvPr/>
        </p:nvSpPr>
        <p:spPr>
          <a:xfrm>
            <a:off x="2028276" y="448198"/>
            <a:ext cx="4670967" cy="4392469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pic>
        <p:nvPicPr>
          <p:cNvPr id="234" name="Snímek obrazovky 2020-05-27 v 10.08.01.png" descr="Snímek obrazovky 2020-05-27 v 10.08.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04807" y="5559355"/>
            <a:ext cx="7650016" cy="7650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Snímek obrazovky 2020-05-27 v 10.02.30.png" descr="Snímek obrazovky 2020-05-27 v 10.02.3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432" y="5227947"/>
            <a:ext cx="7869133" cy="7924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Snímek obrazovky 2020-05-27 v 10.02.00.png" descr="Snímek obrazovky 2020-05-27 v 10.02.0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29792" y="433638"/>
            <a:ext cx="8083789" cy="8198861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@primachlap…"/>
          <p:cNvSpPr txBox="1"/>
          <p:nvPr/>
        </p:nvSpPr>
        <p:spPr>
          <a:xfrm>
            <a:off x="9390960" y="10081899"/>
            <a:ext cx="5602081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b="1">
                <a:solidFill>
                  <a:srgbClr val="FFFFFF"/>
                </a:solidFill>
              </a:defRPr>
            </a:pPr>
            <a:r>
              <a:t>@primachlap</a:t>
            </a:r>
          </a:p>
          <a:p>
            <a:pPr algn="ctr">
              <a:defRPr sz="3100" b="1">
                <a:solidFill>
                  <a:srgbClr val="FFFFFF"/>
                </a:solidFill>
              </a:defRPr>
            </a:pPr>
            <a:r>
              <a:t>(Instagramový účet)</a:t>
            </a:r>
          </a:p>
        </p:txBody>
      </p:sp>
      <p:sp>
        <p:nvSpPr>
          <p:cNvPr id="238" name="FLIP IT…"/>
          <p:cNvSpPr txBox="1"/>
          <p:nvPr/>
        </p:nvSpPr>
        <p:spPr>
          <a:xfrm>
            <a:off x="2669499" y="1608112"/>
            <a:ext cx="3388520" cy="207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b="1">
                <a:solidFill>
                  <a:srgbClr val="FFFFFF"/>
                </a:solidFill>
              </a:defRPr>
            </a:pPr>
            <a:r>
              <a:t>FLIP IT</a:t>
            </a:r>
          </a:p>
          <a:p>
            <a:pPr algn="ctr">
              <a:defRPr b="1">
                <a:solidFill>
                  <a:srgbClr val="FFFFFF"/>
                </a:solidFill>
              </a:defRPr>
            </a:pPr>
            <a:r>
              <a:t>TO TEST IT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ŘEDSUDEK…"/>
          <p:cNvSpPr txBox="1"/>
          <p:nvPr/>
        </p:nvSpPr>
        <p:spPr>
          <a:xfrm>
            <a:off x="8665973" y="1259152"/>
            <a:ext cx="14955424" cy="10770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ROZMANITOST na pracovišti:</a:t>
            </a:r>
          </a:p>
          <a:p>
            <a:pPr>
              <a:lnSpc>
                <a:spcPct val="120000"/>
              </a:lnSpc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vyšší produktivita</a:t>
            </a:r>
          </a:p>
          <a:p>
            <a:pPr>
              <a:lnSpc>
                <a:spcPct val="120000"/>
              </a:lnSpc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lepší kvalita výsledků</a:t>
            </a:r>
          </a:p>
          <a:p>
            <a:pPr>
              <a:lnSpc>
                <a:spcPct val="120000"/>
              </a:lnSpc>
              <a:defRPr sz="8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/>
          </a:p>
          <a:p>
            <a:pPr marL="914399" indent="-914399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více perspektiv přináší pečlivější ověřování a zpracovávání informací a dat, více ohledu na ,,jiné” zkušenosti</a:t>
            </a:r>
          </a:p>
          <a:p>
            <a:pPr marL="914399" indent="-914399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projevené předsudky snižují produktivitu práce a schopnost řešit problémy i u těch, kteří jsou pouhými přihlížejícími předsudků a stereotypů</a:t>
            </a:r>
          </a:p>
        </p:txBody>
      </p:sp>
      <p:sp>
        <p:nvSpPr>
          <p:cNvPr id="243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4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5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46" name="PROSTŘEDÍ…"/>
          <p:cNvSpPr txBox="1"/>
          <p:nvPr/>
        </p:nvSpPr>
        <p:spPr>
          <a:xfrm>
            <a:off x="491437" y="4589515"/>
            <a:ext cx="6654552" cy="4536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PROSTŘEDÍ</a:t>
            </a:r>
          </a:p>
          <a:p>
            <a: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BEZ</a:t>
            </a:r>
          </a:p>
          <a:p>
            <a: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PŘEDSUDKŮ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2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53" name="GENDEROVÉ PŘEDSUDKY"/>
          <p:cNvSpPr txBox="1"/>
          <p:nvPr/>
        </p:nvSpPr>
        <p:spPr>
          <a:xfrm>
            <a:off x="491437" y="5745435"/>
            <a:ext cx="6654552" cy="2225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GENDEROVÉ PŘEDSUDKY</a:t>
            </a:r>
          </a:p>
        </p:txBody>
      </p:sp>
      <p:sp>
        <p:nvSpPr>
          <p:cNvPr id="254" name="Předsudky vznikají ze stereotypů:…"/>
          <p:cNvSpPr txBox="1"/>
          <p:nvPr/>
        </p:nvSpPr>
        <p:spPr>
          <a:xfrm>
            <a:off x="8547127" y="995868"/>
            <a:ext cx="8796935" cy="11724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4400">
                <a:solidFill>
                  <a:srgbClr val="72F2E3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Předsudky vznikají ze </a:t>
            </a:r>
            <a:r>
              <a:rPr b="1"/>
              <a:t>stereotypů</a:t>
            </a:r>
            <a:r>
              <a:t>: </a:t>
            </a:r>
            <a:endParaRPr sz="3800"/>
          </a:p>
          <a:p>
            <a:pPr marL="914400" indent="-914400">
              <a:lnSpc>
                <a:spcPct val="12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zvnitřněný strach</a:t>
            </a:r>
          </a:p>
          <a:p>
            <a:pPr marL="914400" indent="-914400">
              <a:lnSpc>
                <a:spcPct val="12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příležitosti</a:t>
            </a:r>
          </a:p>
          <a:p>
            <a:pPr marL="914400" indent="-914400">
              <a:lnSpc>
                <a:spcPct val="120000"/>
              </a:lnSpc>
              <a:buSzPct val="123000"/>
              <a:buChar char="-"/>
              <a:defRPr sz="4400" b="1"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hlinkClick r:id="rId3"/>
              </a:rPr>
              <a:t>očekávání</a:t>
            </a:r>
            <a:endParaRPr>
              <a:solidFill>
                <a:srgbClr val="72F2E3"/>
              </a:solidFill>
            </a:endParaRPr>
          </a:p>
          <a:p>
            <a:pPr>
              <a:lnSpc>
                <a:spcPct val="120000"/>
              </a:lnSpc>
              <a:defRPr sz="4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endParaRPr>
              <a:solidFill>
                <a:srgbClr val="72F2E3"/>
              </a:solidFill>
            </a:endParaRPr>
          </a:p>
          <a:p>
            <a:pPr lvl="3">
              <a:lnSpc>
                <a:spcPct val="120000"/>
              </a:lnSpc>
              <a:defRPr sz="4400" b="1">
                <a:solidFill>
                  <a:srgbClr val="72F2E3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Genderové předsudky</a:t>
            </a:r>
          </a:p>
          <a:p>
            <a:pPr marL="1510747" lvl="3" indent="-1510747">
              <a:lnSpc>
                <a:spcPct val="12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typicky nepramení </a:t>
            </a:r>
          </a:p>
          <a:p>
            <a:pPr lvl="7" indent="1600200">
              <a:lnSpc>
                <a:spcPct val="120000"/>
              </a:lnSpc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 uvědomované nenávisti </a:t>
            </a:r>
            <a:endParaRPr sz="3800"/>
          </a:p>
          <a:p>
            <a:pPr marL="1510747" lvl="3" indent="-1510747">
              <a:lnSpc>
                <a:spcPct val="12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mají mnoho projevů</a:t>
            </a:r>
          </a:p>
        </p:txBody>
      </p:sp>
      <p:pic>
        <p:nvPicPr>
          <p:cNvPr id="255" name="Snímek obrazovky 2020-06-09 v 14.11.16.png" descr="Snímek obrazovky 2020-06-09 v 14.11.16.png">
            <a:hlinkClick r:id="rId4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757814" y="2514624"/>
            <a:ext cx="7865610" cy="6244561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komiks Měla jsi mi to říct - francouzská kreslířka Emma"/>
          <p:cNvSpPr txBox="1"/>
          <p:nvPr/>
        </p:nvSpPr>
        <p:spPr>
          <a:xfrm>
            <a:off x="16937432" y="9139103"/>
            <a:ext cx="6000466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r>
              <a:t>komiks Měla jsi mi to říct - francouzská kreslířka Emma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ŘEDSUDEK…"/>
          <p:cNvSpPr txBox="1"/>
          <p:nvPr/>
        </p:nvSpPr>
        <p:spPr>
          <a:xfrm>
            <a:off x="8353187" y="2140481"/>
            <a:ext cx="14955424" cy="9435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47698" indent="-647698">
              <a:lnSpc>
                <a:spcPct val="170000"/>
              </a:lnSpc>
              <a:buSzPct val="123000"/>
              <a:buChar char="-"/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jsou znevýhodňovány ve třídách/studijních skupinách a jsou mnohem méně zastoupeny ve </a:t>
            </a:r>
            <a:r>
              <a:rPr b="1"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STEM</a:t>
            </a:r>
            <a:r>
              <a:rPr b="1">
                <a:solidFill>
                  <a:srgbClr val="76D6FF"/>
                </a:solidFill>
              </a:rPr>
              <a:t> </a:t>
            </a:r>
            <a:r>
              <a:t>oborech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mají méně publikací / jsou méně publikovány - mají horší hodnocení ve vědě / pracovním výkonu 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zastoupení žen klesá s rostoucími úrovněmi akademické a výzkumné kariéry (Mgr. VS prof.)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5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mnohem obtížněji získávají pracovní pozice </a:t>
            </a:r>
          </a:p>
        </p:txBody>
      </p:sp>
      <p:sp>
        <p:nvSpPr>
          <p:cNvPr id="26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62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63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64" name="DŮSLEDKY"/>
          <p:cNvSpPr txBox="1"/>
          <p:nvPr/>
        </p:nvSpPr>
        <p:spPr>
          <a:xfrm>
            <a:off x="491437" y="6329854"/>
            <a:ext cx="6654552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DŮSLEDKY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ŘEDSUDEK…"/>
          <p:cNvSpPr txBox="1"/>
          <p:nvPr/>
        </p:nvSpPr>
        <p:spPr>
          <a:xfrm>
            <a:off x="8163352" y="1985247"/>
            <a:ext cx="15422678" cy="9745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47698" indent="-647698">
              <a:lnSpc>
                <a:spcPct val="170000"/>
              </a:lnSpc>
              <a:buSzPct val="123000"/>
              <a:buChar char="-"/>
              <a:defRPr sz="4400" b="1"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hlinkClick r:id="rId3"/>
              </a:rPr>
              <a:t>vydělávají méně peněz (za stejnou práci</a:t>
            </a:r>
            <a:r>
              <a:t>)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jsou mnohem méně zastoupeny ve vedoucích pozicích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jako matky jsou profesně znevýhodňovány (maternal wall)</a:t>
            </a:r>
          </a:p>
          <a:p>
            <a:pPr marL="647698" indent="-647698">
              <a:lnSpc>
                <a:spcPct val="170000"/>
              </a:lnSpc>
              <a:buSzPct val="123000"/>
              <a:buChar char="-"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čelí často znásobeným překážkám, pokud neodpovídají dalším stereotypům - např. orientace, etnicita (Double Jeopardy)</a:t>
            </a:r>
          </a:p>
          <a:p>
            <a:pPr>
              <a:lnSpc>
                <a:spcPct val="170000"/>
              </a:lnSpc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*Odkazy na studie naleznete ve zdrojích na konci prezentace. </a:t>
            </a:r>
          </a:p>
        </p:txBody>
      </p:sp>
      <p:sp>
        <p:nvSpPr>
          <p:cNvPr id="269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70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71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72" name="DŮSLEDKY"/>
          <p:cNvSpPr txBox="1"/>
          <p:nvPr/>
        </p:nvSpPr>
        <p:spPr>
          <a:xfrm>
            <a:off x="491437" y="6329854"/>
            <a:ext cx="6654552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DŮSLEDKY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77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78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79" name="TYPICKÉ PŘÍKLADY"/>
          <p:cNvSpPr txBox="1"/>
          <p:nvPr/>
        </p:nvSpPr>
        <p:spPr>
          <a:xfrm>
            <a:off x="491437" y="5745435"/>
            <a:ext cx="6654552" cy="2225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TYPICKÉ PŘÍKLADY</a:t>
            </a:r>
          </a:p>
        </p:txBody>
      </p:sp>
      <p:graphicFrame>
        <p:nvGraphicFramePr>
          <p:cNvPr id="280" name="Tabulka"/>
          <p:cNvGraphicFramePr/>
          <p:nvPr/>
        </p:nvGraphicFramePr>
        <p:xfrm>
          <a:off x="7913377" y="557602"/>
          <a:ext cx="21882265" cy="1005554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233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3591">
                <a:tc>
                  <a:txBody>
                    <a:bodyPr/>
                    <a:lstStyle/>
                    <a:p>
                      <a:pPr defTabSz="2438337">
                        <a:lnSpc>
                          <a:spcPct val="90000"/>
                        </a:lnSpc>
                        <a:spcBef>
                          <a:spcPts val="4500"/>
                        </a:spcBef>
                      </a:pPr>
                      <a:r>
                        <a:rPr sz="8000">
                          <a:solidFill>
                            <a:srgbClr val="FFFFFF"/>
                          </a:solidFill>
                        </a:rPr>
                        <a:t>Zeď mateřství</a:t>
                      </a:r>
                    </a:p>
                  </a:txBody>
                  <a:tcPr marL="50800" marR="50800" marT="50800" marB="50800" anchor="ctr" horzOverflow="overflow">
                    <a:lnL w="1778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778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2438337">
                        <a:lnSpc>
                          <a:spcPct val="90000"/>
                        </a:lnSpc>
                        <a:spcBef>
                          <a:spcPts val="4500"/>
                        </a:spcBef>
                      </a:pPr>
                      <a:r>
                        <a:rPr sz="8000">
                          <a:solidFill>
                            <a:srgbClr val="FFFFFF"/>
                          </a:solidFill>
                        </a:rPr>
                        <a:t>Genderové války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77800">
                      <a:solidFill>
                        <a:srgbClr val="FFFFFF"/>
                      </a:solidFill>
                      <a:miter lim="400000"/>
                    </a:lnR>
                    <a:lnT w="1778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825">
                <a:tc>
                  <a:txBody>
                    <a:bodyPr/>
                    <a:lstStyle/>
                    <a:p>
                      <a:pPr defTabSz="2438337">
                        <a:lnSpc>
                          <a:spcPct val="120000"/>
                        </a:lnSpc>
                        <a:spcBef>
                          <a:spcPts val="4500"/>
                        </a:spcBef>
                      </a:pPr>
                      <a:r>
                        <a:rPr sz="4800" i="1">
                          <a:solidFill>
                            <a:srgbClr val="FFFFFF"/>
                          </a:solidFill>
                        </a:rPr>
                        <a:t>Když se ženy stanou matkami, začnou čelit celé řadě dalších předsudků</a:t>
                      </a:r>
                    </a:p>
                  </a:txBody>
                  <a:tcPr marL="50800" marR="50800" marT="50800" marB="50800" anchor="ctr" horzOverflow="overflow">
                    <a:lnL w="1778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3FCD6"/>
                    </a:solidFill>
                  </a:tcPr>
                </a:tc>
                <a:tc>
                  <a:txBody>
                    <a:bodyPr/>
                    <a:lstStyle/>
                    <a:p>
                      <a:pPr defTabSz="2438337">
                        <a:lnSpc>
                          <a:spcPct val="120000"/>
                        </a:lnSpc>
                        <a:spcBef>
                          <a:spcPts val="4500"/>
                        </a:spcBef>
                      </a:pPr>
                      <a:r>
                        <a:rPr sz="4800" i="1">
                          <a:solidFill>
                            <a:srgbClr val="FFFFFF"/>
                          </a:solidFill>
                        </a:rPr>
                        <a:t>Když se genderové předsudky staví mezi ženy.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778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3F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302">
                <a:tc>
                  <a:txBody>
                    <a:bodyPr/>
                    <a:lstStyle/>
                    <a:p>
                      <a:pPr defTabSz="2438337">
                        <a:lnSpc>
                          <a:spcPct val="90000"/>
                        </a:lnSpc>
                        <a:spcBef>
                          <a:spcPts val="4500"/>
                        </a:spcBef>
                      </a:pPr>
                      <a:r>
                        <a:rPr sz="8000">
                          <a:solidFill>
                            <a:srgbClr val="FFFFFF"/>
                          </a:solidFill>
                        </a:rPr>
                        <a:t>Dvojná vazba </a:t>
                      </a:r>
                    </a:p>
                  </a:txBody>
                  <a:tcPr marL="50800" marR="50800" marT="50800" marB="50800" anchor="ctr" horzOverflow="overflow">
                    <a:lnL w="1778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2438337">
                        <a:lnSpc>
                          <a:spcPct val="90000"/>
                        </a:lnSpc>
                        <a:spcBef>
                          <a:spcPts val="4500"/>
                        </a:spcBef>
                      </a:pPr>
                      <a:r>
                        <a:rPr sz="8000">
                          <a:solidFill>
                            <a:srgbClr val="FFFFFF"/>
                          </a:solidFill>
                        </a:rPr>
                        <a:t>Dokaž to!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778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825">
                <a:tc>
                  <a:txBody>
                    <a:bodyPr/>
                    <a:lstStyle/>
                    <a:p>
                      <a:pPr defTabSz="2438337">
                        <a:lnSpc>
                          <a:spcPct val="90000"/>
                        </a:lnSpc>
                        <a:spcBef>
                          <a:spcPts val="4500"/>
                        </a:spcBef>
                      </a:pPr>
                      <a:r>
                        <a:rPr sz="4800" i="1">
                          <a:solidFill>
                            <a:srgbClr val="FFFFFF"/>
                          </a:solidFill>
                        </a:rPr>
                        <a:t>Mrcha nebo barbína.</a:t>
                      </a:r>
                    </a:p>
                  </a:txBody>
                  <a:tcPr marL="50800" marR="50800" marT="50800" marB="50800" anchor="ctr" horzOverflow="overflow">
                    <a:lnL w="1778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77800">
                      <a:solidFill>
                        <a:srgbClr val="FFFFFF"/>
                      </a:solidFill>
                      <a:miter lim="400000"/>
                    </a:lnB>
                    <a:solidFill>
                      <a:srgbClr val="73FCD6"/>
                    </a:solidFill>
                  </a:tcPr>
                </a:tc>
                <a:tc>
                  <a:txBody>
                    <a:bodyPr/>
                    <a:lstStyle/>
                    <a:p>
                      <a:pPr defTabSz="2438337">
                        <a:lnSpc>
                          <a:spcPct val="120000"/>
                        </a:lnSpc>
                        <a:spcBef>
                          <a:spcPts val="4500"/>
                        </a:spcBef>
                      </a:pPr>
                      <a:r>
                        <a:rPr sz="4800" i="1">
                          <a:solidFill>
                            <a:srgbClr val="FFFFFF"/>
                          </a:solidFill>
                        </a:rPr>
                        <a:t>Když ženy musejí pracovat dvakrát více, aby dosáhly stejného ocenění.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778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77800">
                      <a:solidFill>
                        <a:srgbClr val="FFFFFF"/>
                      </a:solidFill>
                      <a:miter lim="400000"/>
                    </a:lnB>
                    <a:solidFill>
                      <a:srgbClr val="73F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1" name="MANAGING UNCONSCIOUS BIAS"/>
          <p:cNvSpPr txBox="1"/>
          <p:nvPr/>
        </p:nvSpPr>
        <p:spPr>
          <a:xfrm>
            <a:off x="10928442" y="12059007"/>
            <a:ext cx="990203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  <a:hlinkClick r:id="rId3"/>
              </a:defRPr>
            </a:lvl1pPr>
          </a:lstStyle>
          <a:p>
            <a:r>
              <a:rPr>
                <a:hlinkClick r:id="rId3"/>
              </a:rPr>
              <a:t>MANAGING UNCONSCIOUS BIAS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8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87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88" name="ŘEŠENÍ"/>
          <p:cNvSpPr txBox="1"/>
          <p:nvPr/>
        </p:nvSpPr>
        <p:spPr>
          <a:xfrm>
            <a:off x="491437" y="6329854"/>
            <a:ext cx="6654552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ŘEŠENÍ</a:t>
            </a:r>
          </a:p>
        </p:txBody>
      </p:sp>
      <p:sp>
        <p:nvSpPr>
          <p:cNvPr id="289" name="uznat, že genderové stereotypy používáme…"/>
          <p:cNvSpPr txBox="1"/>
          <p:nvPr/>
        </p:nvSpPr>
        <p:spPr>
          <a:xfrm>
            <a:off x="8644473" y="1837641"/>
            <a:ext cx="14810196" cy="1004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547444" indent="-1547444">
              <a:lnSpc>
                <a:spcPct val="10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uznat, že genderové stereotypy používáme</a:t>
            </a:r>
          </a:p>
          <a:p>
            <a:pPr>
              <a:lnSpc>
                <a:spcPct val="10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a (nevědomé) genderové předsudky máme </a:t>
            </a:r>
          </a:p>
          <a:p>
            <a:pPr>
              <a:lnSpc>
                <a:spcPct val="10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-       není možné řešení nechat pouze na ženách</a:t>
            </a:r>
          </a:p>
          <a:p>
            <a:pPr marL="1547444" indent="-1547444">
              <a:lnSpc>
                <a:spcPct val="10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spolupracovat napříč všemi skupinami - do řešení se musí zapojit všichni </a:t>
            </a:r>
          </a:p>
          <a:p>
            <a:pPr marL="1547444" indent="-1547444">
              <a:lnSpc>
                <a:spcPct val="10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rozeznávání a bourání stereotypů a předsudků na nich založených</a:t>
            </a:r>
          </a:p>
          <a:p>
            <a:pPr marL="1547444" indent="-1547444">
              <a:lnSpc>
                <a:spcPct val="10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komunikace + zdroje informací</a:t>
            </a:r>
          </a:p>
          <a:p>
            <a:pPr marL="1547444" indent="-1547444">
              <a:lnSpc>
                <a:spcPct val="100000"/>
              </a:lnSpc>
              <a:buSzPct val="123000"/>
              <a:buChar char="-"/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design for equality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94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95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96" name="Design for equality (příklady)"/>
          <p:cNvSpPr txBox="1"/>
          <p:nvPr/>
        </p:nvSpPr>
        <p:spPr>
          <a:xfrm>
            <a:off x="491437" y="5161015"/>
            <a:ext cx="6654552" cy="339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Design for equality (příklady)</a:t>
            </a:r>
          </a:p>
        </p:txBody>
      </p:sp>
      <p:sp>
        <p:nvSpPr>
          <p:cNvPr id="297" name="sbírat genderovaná data a zařazovat je do komunikace, informačních materiálů, výročních zpráv…"/>
          <p:cNvSpPr txBox="1"/>
          <p:nvPr/>
        </p:nvSpPr>
        <p:spPr>
          <a:xfrm>
            <a:off x="8644473" y="1131335"/>
            <a:ext cx="14810196" cy="11453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sbírat genderovaná data a zařazovat je do komunikace, informačních materiálů, výročních zpráv 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neuvádět pohlaví ve výběrových řízeních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kratší a častější hodnocení práce a výkonu 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nabídka mentoringu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ošetření péče o blízké a děti ze strany zaměstnávající instituce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neříkat ženám ,,Můžeš dosáhnout čehokoliv, je to jen na Tobě.”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02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03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304" name="PŘEDSUDEK…"/>
          <p:cNvSpPr txBox="1"/>
          <p:nvPr/>
        </p:nvSpPr>
        <p:spPr>
          <a:xfrm>
            <a:off x="7948241" y="1281067"/>
            <a:ext cx="16142911" cy="338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Genderově senzitivní komunikace</a:t>
            </a:r>
          </a:p>
          <a:p>
            <a:pPr marL="330868" indent="-330868" defTabSz="914400">
              <a:lnSpc>
                <a:spcPct val="150000"/>
              </a:lnSpc>
              <a:spcBef>
                <a:spcPts val="1200"/>
              </a:spcBef>
              <a:buSzPct val="100000"/>
              <a:buChar char="•"/>
              <a:defRPr sz="3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jazyk působí </a:t>
            </a:r>
            <a:r>
              <a:rPr b="1"/>
              <a:t>normativně</a:t>
            </a:r>
            <a:r>
              <a:t>, označením a jeho reprodukcí říkáme, co je ve společnosti normou a co se jeví jako „ne-normální”</a:t>
            </a:r>
          </a:p>
          <a:p>
            <a:pPr marL="320842" indent="-320842" defTabSz="457200">
              <a:lnSpc>
                <a:spcPct val="150000"/>
              </a:lnSpc>
              <a:spcBef>
                <a:spcPts val="0"/>
              </a:spcBef>
              <a:buSzPct val="100000"/>
              <a:buChar char="•"/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rovné, férové a bezpečné prostředí: reflektujeme dopady a sílu jazyka</a:t>
            </a:r>
          </a:p>
        </p:txBody>
      </p:sp>
      <p:sp>
        <p:nvSpPr>
          <p:cNvPr id="305" name="JAZYKOVÁ ÚROVEŇ: psaná, mluvená…"/>
          <p:cNvSpPr txBox="1"/>
          <p:nvPr/>
        </p:nvSpPr>
        <p:spPr>
          <a:xfrm>
            <a:off x="8140982" y="5785708"/>
            <a:ext cx="15757430" cy="7035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79500" indent="-1079500" defTabSz="1828800">
              <a:lnSpc>
                <a:spcPct val="100000"/>
              </a:lnSpc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JAZYKOVÁ ÚROVEŇ</a:t>
            </a:r>
            <a:r>
              <a:t>: psaná, mluvená</a:t>
            </a:r>
          </a:p>
          <a:p>
            <a:pPr defTabSz="1828800">
              <a:lnSpc>
                <a:spcPct val="100000"/>
              </a:lnSpc>
              <a:spcBef>
                <a:spcPts val="1400"/>
              </a:spcBef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079500" indent="-1079500" defTabSz="1828800">
              <a:lnSpc>
                <a:spcPct val="100000"/>
              </a:lnSpc>
              <a:spcBef>
                <a:spcPts val="1400"/>
              </a:spcBef>
              <a:buSzPct val="100000"/>
              <a:buAutoNum type="arabicPeriod" startAt="2"/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VIZUÁLNÍ ÚROVEŇ</a:t>
            </a:r>
            <a:r>
              <a:t>: propagační materiály, web, sociální sítě, výukové materiály, piktogramy</a:t>
            </a:r>
          </a:p>
          <a:p>
            <a:pPr defTabSz="1828800">
              <a:lnSpc>
                <a:spcPct val="100000"/>
              </a:lnSpc>
              <a:spcBef>
                <a:spcPts val="1400"/>
              </a:spcBef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079500" indent="-1079500" defTabSz="1828800">
              <a:lnSpc>
                <a:spcPct val="130000"/>
              </a:lnSpc>
              <a:spcBef>
                <a:spcPts val="1400"/>
              </a:spcBef>
              <a:buSzPct val="100000"/>
              <a:buAutoNum type="arabicPeriod" startAt="3"/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SYMBOLICKÁ ÚROVEŇ</a:t>
            </a:r>
            <a:r>
              <a:t>: kdo za instituci hovoří a jaké jazykové a vizuální prostředky k tomu využívá, jak se instituce prezentuje navenek – vytváření dojmu a prostředí</a:t>
            </a:r>
          </a:p>
          <a:p>
            <a:pPr marL="1079500" indent="-1079500" defTabSz="1828800">
              <a:lnSpc>
                <a:spcPct val="100000"/>
              </a:lnSpc>
              <a:spcBef>
                <a:spcPts val="1400"/>
              </a:spcBef>
              <a:buSzPct val="100000"/>
              <a:buAutoNum type="arabicPeriod" startAt="3"/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079500" indent="-1079500" defTabSz="1828800">
              <a:lnSpc>
                <a:spcPct val="100000"/>
              </a:lnSpc>
              <a:spcBef>
                <a:spcPts val="1400"/>
              </a:spcBef>
              <a:buSzPct val="100000"/>
              <a:buAutoNum type="arabicPeriod" startAt="4"/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SITUAČNÍ ÚROVEŇ</a:t>
            </a:r>
            <a:r>
              <a:t>: jak komunikujeme a jednáme v určitých situacích např. na pracovišti</a:t>
            </a:r>
          </a:p>
        </p:txBody>
      </p:sp>
      <p:sp>
        <p:nvSpPr>
          <p:cNvPr id="306" name="PŘÍKLAD:…"/>
          <p:cNvSpPr txBox="1"/>
          <p:nvPr/>
        </p:nvSpPr>
        <p:spPr>
          <a:xfrm>
            <a:off x="969214" y="5581126"/>
            <a:ext cx="5698999" cy="255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5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PŘÍKLAD:</a:t>
            </a:r>
          </a:p>
          <a:p>
            <a: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KOMUNIKACE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1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12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313" name="PŘÍKLAD:…"/>
          <p:cNvSpPr txBox="1"/>
          <p:nvPr/>
        </p:nvSpPr>
        <p:spPr>
          <a:xfrm>
            <a:off x="969214" y="5581126"/>
            <a:ext cx="5698999" cy="255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5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PŘÍKLAD:</a:t>
            </a:r>
          </a:p>
          <a:p>
            <a: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KOMUNIKACE</a:t>
            </a:r>
          </a:p>
        </p:txBody>
      </p:sp>
      <p:sp>
        <p:nvSpPr>
          <p:cNvPr id="314" name="Používáme často nevědomky, bez zlého úmyslu, ale:…"/>
          <p:cNvSpPr txBox="1">
            <a:spLocks noGrp="1"/>
          </p:cNvSpPr>
          <p:nvPr>
            <p:ph type="body" sz="half" idx="1"/>
          </p:nvPr>
        </p:nvSpPr>
        <p:spPr>
          <a:xfrm>
            <a:off x="7878964" y="2550700"/>
            <a:ext cx="8626072" cy="10026445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defTabSz="822959">
              <a:lnSpc>
                <a:spcPct val="150000"/>
              </a:lnSpc>
              <a:spcBef>
                <a:spcPts val="600"/>
              </a:spcBef>
              <a:buClr>
                <a:srgbClr val="064783"/>
              </a:buClr>
              <a:buFont typeface="Wingdings 2"/>
              <a:defRPr sz="2880" b="0">
                <a:solidFill>
                  <a:srgbClr val="FFFFFF"/>
                </a:solidFill>
              </a:defRPr>
            </a:pPr>
            <a:r>
              <a:t>Používáme často nevědomky, bez zlého úmyslu, ale:</a:t>
            </a:r>
          </a:p>
          <a:p>
            <a:pPr defTabSz="822959">
              <a:lnSpc>
                <a:spcPct val="150000"/>
              </a:lnSpc>
              <a:spcBef>
                <a:spcPts val="600"/>
              </a:spcBef>
              <a:buClr>
                <a:srgbClr val="064783"/>
              </a:buClr>
              <a:buFont typeface="Wingdings 2"/>
              <a:defRPr sz="2880" b="0">
                <a:solidFill>
                  <a:srgbClr val="FFFFFF"/>
                </a:solidFill>
              </a:defRPr>
            </a:pPr>
            <a:endParaRPr/>
          </a:p>
          <a:p>
            <a:pPr marL="199909" indent="-199909" defTabSz="822959">
              <a:lnSpc>
                <a:spcPct val="150000"/>
              </a:lnSpc>
              <a:spcBef>
                <a:spcPts val="600"/>
              </a:spcBef>
              <a:buSzPct val="100000"/>
              <a:buChar char="•"/>
              <a:defRPr sz="2880" b="0">
                <a:solidFill>
                  <a:srgbClr val="FFFFFF"/>
                </a:solidFill>
              </a:defRPr>
            </a:pPr>
            <a:r>
              <a:t> </a:t>
            </a:r>
            <a:r>
              <a:rPr b="1"/>
              <a:t>znevažuje</a:t>
            </a:r>
            <a:r>
              <a:t> některé pohlaví/gender a jeho vlastnosti, talent a ambice, </a:t>
            </a:r>
            <a:r>
              <a:rPr b="1"/>
              <a:t>generalizuje</a:t>
            </a:r>
            <a:r>
              <a:t> (ženská logika, typický chlap, ženy se nehodí pro technické obory, muži nejsou citliví)</a:t>
            </a:r>
          </a:p>
          <a:p>
            <a:pPr marL="199909" indent="-199909" defTabSz="822959">
              <a:lnSpc>
                <a:spcPct val="150000"/>
              </a:lnSpc>
              <a:spcBef>
                <a:spcPts val="600"/>
              </a:spcBef>
              <a:buSzPct val="100000"/>
              <a:buChar char="•"/>
              <a:defRPr sz="288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b="1"/>
              <a:t>zobrazuje ženy a muže stereotypně</a:t>
            </a:r>
            <a:r>
              <a:t> (žena jako pečující, muž jako živitel rodiny, žena jako hysterka, muž si jde za svým, ženská vs mužská práce)</a:t>
            </a:r>
          </a:p>
          <a:p>
            <a:pPr marL="199909" indent="-199909" defTabSz="822959">
              <a:lnSpc>
                <a:spcPct val="150000"/>
              </a:lnSpc>
              <a:spcBef>
                <a:spcPts val="600"/>
              </a:spcBef>
              <a:buSzPct val="100000"/>
              <a:buChar char="•"/>
              <a:defRPr sz="2880" b="0">
                <a:solidFill>
                  <a:srgbClr val="FFFFFF"/>
                </a:solidFill>
              </a:defRPr>
            </a:pPr>
            <a:r>
              <a:t> </a:t>
            </a:r>
            <a:r>
              <a:rPr b="1"/>
              <a:t>vynechává a zneviditelňuje</a:t>
            </a:r>
            <a:r>
              <a:t> ženy nebo muže (Sama doma- muži nepečují?)</a:t>
            </a:r>
          </a:p>
          <a:p>
            <a:pPr defTabSz="411479">
              <a:lnSpc>
                <a:spcPct val="90000"/>
              </a:lnSpc>
              <a:spcBef>
                <a:spcPts val="500"/>
              </a:spcBef>
              <a:buClr>
                <a:srgbClr val="064783"/>
              </a:buClr>
              <a:buFont typeface="Wingdings 2"/>
              <a:defRPr sz="2159" b="0">
                <a:solidFill>
                  <a:srgbClr val="FFFFFF"/>
                </a:solidFill>
              </a:defRPr>
            </a:pPr>
            <a:endParaRPr/>
          </a:p>
          <a:p>
            <a:pPr defTabSz="411479">
              <a:lnSpc>
                <a:spcPct val="90000"/>
              </a:lnSpc>
              <a:spcBef>
                <a:spcPts val="500"/>
              </a:spcBef>
              <a:buClr>
                <a:srgbClr val="064783"/>
              </a:buClr>
              <a:buFont typeface="Wingdings 2"/>
              <a:defRPr sz="2159" b="0" i="1">
                <a:solidFill>
                  <a:srgbClr val="FFFFFF"/>
                </a:solidFill>
              </a:defRPr>
            </a:pPr>
            <a:endParaRPr/>
          </a:p>
          <a:p>
            <a:pPr defTabSz="411479">
              <a:lnSpc>
                <a:spcPct val="90000"/>
              </a:lnSpc>
              <a:spcBef>
                <a:spcPts val="500"/>
              </a:spcBef>
              <a:buClr>
                <a:srgbClr val="064783"/>
              </a:buClr>
              <a:buFont typeface="Wingdings 2"/>
              <a:defRPr sz="2159" b="0" i="1">
                <a:solidFill>
                  <a:srgbClr val="FFFFFF"/>
                </a:solidFill>
              </a:defRPr>
            </a:pPr>
            <a:r>
              <a:t>Zdroj: Dr. Jana Valdrová</a:t>
            </a:r>
          </a:p>
        </p:txBody>
      </p:sp>
      <p:pic>
        <p:nvPicPr>
          <p:cNvPr id="315" name="Content Placeholder 4" descr="Content Placeholder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76863" y="2709332"/>
            <a:ext cx="7138579" cy="9709182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Sexistický jazyk je diskriminací"/>
          <p:cNvSpPr txBox="1"/>
          <p:nvPr/>
        </p:nvSpPr>
        <p:spPr>
          <a:xfrm>
            <a:off x="7881363" y="841483"/>
            <a:ext cx="12915816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600" b="1">
                <a:solidFill>
                  <a:srgbClr val="FFFFFF"/>
                </a:solidFill>
              </a:defRPr>
            </a:lvl1pPr>
          </a:lstStyle>
          <a:p>
            <a:r>
              <a:t>Sexistický jazyk je diskriminací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7" name="Ovál"/>
          <p:cNvSpPr/>
          <p:nvPr/>
        </p:nvSpPr>
        <p:spPr>
          <a:xfrm>
            <a:off x="1483230" y="4661765"/>
            <a:ext cx="4670967" cy="4392470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168" name="PŘEDSUDEK…"/>
          <p:cNvSpPr txBox="1"/>
          <p:nvPr/>
        </p:nvSpPr>
        <p:spPr>
          <a:xfrm>
            <a:off x="8005412" y="2995132"/>
            <a:ext cx="16160842" cy="7725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28700" indent="-1028700">
              <a:lnSpc>
                <a:spcPct val="120000"/>
              </a:lnSpc>
              <a:buSzPct val="100000"/>
              <a:buAutoNum type="arabicPeriod"/>
              <a:defRPr sz="6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Úvod</a:t>
            </a:r>
          </a:p>
          <a:p>
            <a:pPr marL="1028700" indent="-1028700">
              <a:lnSpc>
                <a:spcPct val="120000"/>
              </a:lnSpc>
              <a:buSzPct val="100000"/>
              <a:buAutoNum type="arabicPeriod"/>
              <a:defRPr sz="6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Relevance tématu pro genderovou rovnost</a:t>
            </a:r>
          </a:p>
          <a:p>
            <a:pPr marL="1028700" indent="-1028700">
              <a:lnSpc>
                <a:spcPct val="120000"/>
              </a:lnSpc>
              <a:buSzPct val="100000"/>
              <a:buAutoNum type="arabicPeriod"/>
              <a:defRPr sz="6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Předsudky a stereotypy</a:t>
            </a:r>
          </a:p>
          <a:p>
            <a:pPr marL="1028700" indent="-1028700">
              <a:lnSpc>
                <a:spcPct val="120000"/>
              </a:lnSpc>
              <a:buSzPct val="100000"/>
              <a:buAutoNum type="arabicPeriod"/>
              <a:defRPr sz="6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Genderové předsudky</a:t>
            </a:r>
          </a:p>
          <a:p>
            <a:pPr marL="1028700" indent="-1028700">
              <a:lnSpc>
                <a:spcPct val="120000"/>
              </a:lnSpc>
              <a:buSzPct val="100000"/>
              <a:buAutoNum type="arabicPeriod"/>
              <a:defRPr sz="6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Design for equality: příklady</a:t>
            </a:r>
          </a:p>
        </p:txBody>
      </p:sp>
      <p:sp>
        <p:nvSpPr>
          <p:cNvPr id="169" name="OBSAH"/>
          <p:cNvSpPr txBox="1"/>
          <p:nvPr/>
        </p:nvSpPr>
        <p:spPr>
          <a:xfrm>
            <a:off x="2338585" y="6329854"/>
            <a:ext cx="2960257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OBSAH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2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22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323" name="AHA! Aktivity k odhalování nevědomých předsudků"/>
          <p:cNvSpPr txBox="1"/>
          <p:nvPr/>
        </p:nvSpPr>
        <p:spPr>
          <a:xfrm>
            <a:off x="1088798" y="5237119"/>
            <a:ext cx="5459831" cy="5513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5200" b="1" u="sng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AHA! Aktivity k odhalování nevědomých předsudků</a:t>
            </a:r>
          </a:p>
        </p:txBody>
      </p:sp>
      <p:sp>
        <p:nvSpPr>
          <p:cNvPr id="324" name="všichni (ne)máme stejné podmínky: PRIVILEGE WALK…"/>
          <p:cNvSpPr txBox="1"/>
          <p:nvPr/>
        </p:nvSpPr>
        <p:spPr>
          <a:xfrm>
            <a:off x="7890385" y="994450"/>
            <a:ext cx="15906309" cy="117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547444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všichni (ne)máme stejné podmínky:</a:t>
            </a:r>
            <a:r>
              <a:rPr>
                <a:solidFill>
                  <a:srgbClr val="72F2E3"/>
                </a:solidFill>
              </a:rPr>
              <a:t> </a:t>
            </a:r>
            <a:r>
              <a:rPr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PRIVILEGE WALK</a:t>
            </a:r>
            <a:r>
              <a:rPr>
                <a:solidFill>
                  <a:srgbClr val="76D6FF"/>
                </a:solidFill>
              </a:rPr>
              <a:t> </a:t>
            </a:r>
            <a:endParaRPr>
              <a:solidFill>
                <a:srgbClr val="72F2E3"/>
              </a:solidFill>
            </a:endParaRPr>
          </a:p>
          <a:p>
            <a:pPr marL="1547444" indent="-1547444">
              <a:lnSpc>
                <a:spcPct val="120000"/>
              </a:lnSpc>
              <a:buSzPct val="123000"/>
              <a:buChar char="-"/>
              <a:defRPr sz="4600" u="sng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76D6FF"/>
                </a:solidFill>
                <a:hlinkClick r:id="rId4"/>
              </a:rPr>
              <a:t>Implicit Assciation Test</a:t>
            </a:r>
            <a:r>
              <a:rPr u="none">
                <a:uFillTx/>
              </a:rPr>
              <a:t> (Harvard) - on-line test</a:t>
            </a:r>
          </a:p>
          <a:p>
            <a:pPr marL="1547444" lvl="1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KRUH DŮVĚRY: odhaluje předsudky vystavěné na podobnosti nám samým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NÁLEPKOVÁNÍ: my VS oni (kritéria pro vytváření skupin)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OTEC-SYN: genderové stereotypy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BIAS CAFÉ: diskuze nad předsudky v malých skupinách (Typologie)</a:t>
            </a:r>
          </a:p>
          <a:p>
            <a:pPr marL="1547444" indent="-1547444">
              <a:lnSpc>
                <a:spcPct val="120000"/>
              </a:lnSpc>
              <a:buSzPct val="123000"/>
              <a:buChar char="-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VIDEA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29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30" name="Ovál"/>
          <p:cNvSpPr/>
          <p:nvPr/>
        </p:nvSpPr>
        <p:spPr>
          <a:xfrm>
            <a:off x="391535" y="3405439"/>
            <a:ext cx="6854357" cy="690512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331" name="ZDROJE"/>
          <p:cNvSpPr txBox="1"/>
          <p:nvPr/>
        </p:nvSpPr>
        <p:spPr>
          <a:xfrm>
            <a:off x="1088798" y="6249330"/>
            <a:ext cx="5459831" cy="121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74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ZDROJE</a:t>
            </a:r>
          </a:p>
        </p:txBody>
      </p:sp>
      <p:sp>
        <p:nvSpPr>
          <p:cNvPr id="332" name="Science europe Practical Guide to Improving gender equality in research organisations (str. 20)"/>
          <p:cNvSpPr txBox="1"/>
          <p:nvPr/>
        </p:nvSpPr>
        <p:spPr>
          <a:xfrm>
            <a:off x="8176057" y="874791"/>
            <a:ext cx="15329875" cy="1270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 b="1" u="sng">
                <a:solidFill>
                  <a:srgbClr val="76D6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uFill>
                  <a:solidFill>
                    <a:srgbClr val="0000FF"/>
                  </a:solidFill>
                </a:uFill>
                <a:hlinkClick r:id="rId3"/>
              </a:rPr>
              <a:t>Science europe Practical Guide to Improving gender equality in research organisations</a:t>
            </a:r>
            <a:r>
              <a:rPr u="none"/>
              <a:t> </a:t>
            </a:r>
            <a:r>
              <a:rPr b="0" u="none">
                <a:solidFill>
                  <a:srgbClr val="FFFFFF"/>
                </a:solidFill>
              </a:rPr>
              <a:t>(str. 20)</a:t>
            </a:r>
            <a:r>
              <a:rPr u="none"/>
              <a:t> </a:t>
            </a:r>
          </a:p>
        </p:txBody>
      </p:sp>
      <p:sp>
        <p:nvSpPr>
          <p:cNvPr id="333" name="What is Unconscious Bias? - https://www.youtube.com/watch?v=rbe5D3Yh43o…"/>
          <p:cNvSpPr txBox="1"/>
          <p:nvPr/>
        </p:nvSpPr>
        <p:spPr>
          <a:xfrm>
            <a:off x="8176056" y="2884800"/>
            <a:ext cx="15329876" cy="9719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What is Unconscious Bias?</a:t>
            </a:r>
            <a:r>
              <a:rPr b="0">
                <a:solidFill>
                  <a:srgbClr val="FFFFFF"/>
                </a:solidFill>
              </a:rPr>
              <a:t> </a:t>
            </a:r>
            <a:r>
              <a:rPr b="0"/>
              <a:t>-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https://www.youtube.com/watch?v=rbe5D3Yh43o</a:t>
            </a:r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Implicit Bias - How We Hold Women Back</a:t>
            </a:r>
            <a:r>
              <a:rPr b="0">
                <a:solidFill>
                  <a:srgbClr val="FFFFFF"/>
                </a:solidFill>
              </a:rPr>
              <a:t> | Maureen Fitzgerald | TEDxSFU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https://www.youtube.com/watch?v=YM1MBSczyzI</a:t>
            </a:r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How Diversity Makes Teams More Innovative </a:t>
            </a:r>
            <a:r>
              <a:rPr b="0">
                <a:solidFill>
                  <a:srgbClr val="FFFFFF"/>
                </a:solidFill>
              </a:rPr>
              <a:t>- Rocío Lorenzo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6"/>
              </a:rPr>
              <a:t>https://www.ted.com/talks/rocio_lorenzo_how_diversity_makes_teams_more_innovative#t-6617</a:t>
            </a:r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Are you biased? I am</a:t>
            </a:r>
            <a:r>
              <a:rPr b="0">
                <a:solidFill>
                  <a:srgbClr val="FFFFFF"/>
                </a:solidFill>
              </a:rPr>
              <a:t> | Kristen Pressner | TEDxBasel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7"/>
              </a:rPr>
              <a:t>https://www.youtube.com/watch?v=Bq_xYSOZrgU</a:t>
            </a:r>
            <a:endParaRPr b="0" u="sng"/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Unconscious Bias Project: </a:t>
            </a:r>
            <a:r>
              <a:rPr b="0" u="sng">
                <a:solidFill>
                  <a:srgbClr val="73FDFF"/>
                </a:solidFill>
              </a:rPr>
              <a:t>https://unconsciousbiasproject.org/evidence/</a:t>
            </a:r>
            <a:endParaRPr u="sng"/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Gender Pay Gap Myths</a:t>
            </a:r>
            <a:r>
              <a:rPr b="0">
                <a:solidFill>
                  <a:srgbClr val="FFFFFF"/>
                </a:solidFill>
              </a:rPr>
              <a:t>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8"/>
              </a:rPr>
              <a:t>https://www.youtube.com/watch?v=PKq8MqrvYU8</a:t>
            </a:r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4 Steps For Busting Unconscious Bias</a:t>
            </a:r>
            <a:r>
              <a:rPr b="0">
                <a:solidFill>
                  <a:srgbClr val="FFFFFF"/>
                </a:solidFill>
              </a:rPr>
              <a:t>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9"/>
              </a:rPr>
              <a:t>https://www.youtube.com/watch?v=K-n7el87Dmo</a:t>
            </a:r>
            <a:endParaRPr u="sng"/>
          </a:p>
          <a:p>
            <a:pPr marL="507998" indent="-507998">
              <a:lnSpc>
                <a:spcPct val="100000"/>
              </a:lnSpc>
              <a:buSzPct val="123000"/>
              <a:buChar char="•"/>
              <a:defRPr sz="2800" b="1"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FFFFFF"/>
                </a:solidFill>
              </a:rPr>
              <a:t>Implicit Bias</a:t>
            </a:r>
            <a:r>
              <a:rPr b="0">
                <a:solidFill>
                  <a:srgbClr val="FFFFFF"/>
                </a:solidFill>
              </a:rPr>
              <a:t> - how it effects us and how we push through | Melanie Funchess | TEDxFlourCity -</a:t>
            </a:r>
            <a:r>
              <a:rPr b="0"/>
              <a:t> </a:t>
            </a:r>
            <a:r>
              <a:rPr b="0" u="sng">
                <a:solidFill>
                  <a:srgbClr val="73FDFF"/>
                </a:solidFill>
                <a:uFill>
                  <a:solidFill>
                    <a:srgbClr val="0000FF"/>
                  </a:solidFill>
                </a:uFill>
                <a:hlinkClick r:id="rId10"/>
              </a:rPr>
              <a:t>https://www.youtube.com/watch?v=Fr8G7MtRNlk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4"/>
          <p:cNvSpPr txBox="1"/>
          <p:nvPr/>
        </p:nvSpPr>
        <p:spPr>
          <a:xfrm>
            <a:off x="4419600" y="2197249"/>
            <a:ext cx="15544800" cy="2940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 anchor="ctr">
            <a:normAutofit/>
          </a:bodyPr>
          <a:lstStyle>
            <a:lvl1pPr algn="ctr" defTabSz="1828800">
              <a:lnSpc>
                <a:spcPct val="100000"/>
              </a:lnSpc>
              <a:spcBef>
                <a:spcPts val="0"/>
              </a:spcBef>
              <a:defRPr sz="8000" b="1">
                <a:solidFill>
                  <a:srgbClr val="FFFFFF"/>
                </a:solidFill>
                <a:latin typeface="Motiva Sans"/>
                <a:ea typeface="Motiva Sans"/>
                <a:cs typeface="Motiva Sans"/>
                <a:sym typeface="Motiva Sans"/>
              </a:defRPr>
            </a:lvl1pPr>
          </a:lstStyle>
          <a:p>
            <a:r>
              <a:t>DĚKUJEME ZA POZORNOST</a:t>
            </a:r>
          </a:p>
        </p:txBody>
      </p:sp>
      <p:sp>
        <p:nvSpPr>
          <p:cNvPr id="338" name="timea.crofony@soc.cas.cz…"/>
          <p:cNvSpPr txBox="1">
            <a:spLocks noGrp="1"/>
          </p:cNvSpPr>
          <p:nvPr>
            <p:ph type="body" sz="quarter" idx="1"/>
          </p:nvPr>
        </p:nvSpPr>
        <p:spPr>
          <a:xfrm>
            <a:off x="4911381" y="5459420"/>
            <a:ext cx="14561237" cy="3505206"/>
          </a:xfrm>
          <a:prstGeom prst="rect">
            <a:avLst/>
          </a:prstGeom>
        </p:spPr>
        <p:txBody>
          <a:bodyPr/>
          <a:lstStyle/>
          <a:p>
            <a:pPr defTabSz="1591055">
              <a:spcBef>
                <a:spcPts val="1200"/>
              </a:spcBef>
              <a:defRPr sz="5500">
                <a:solidFill>
                  <a:srgbClr val="73FCD6"/>
                </a:solidFill>
              </a:defRPr>
            </a:pPr>
            <a:r>
              <a:t>timea.crofony@soc.cas.cz</a:t>
            </a:r>
            <a:endParaRPr u="sng">
              <a:latin typeface="Motiva Sans"/>
              <a:ea typeface="Motiva Sans"/>
              <a:cs typeface="Motiva Sans"/>
              <a:sym typeface="Motiva Sans"/>
            </a:endParaRPr>
          </a:p>
          <a:p>
            <a:pPr defTabSz="1591055">
              <a:spcBef>
                <a:spcPts val="1200"/>
              </a:spcBef>
              <a:defRPr sz="5500">
                <a:solidFill>
                  <a:srgbClr val="73FCD6"/>
                </a:solidFill>
              </a:defRPr>
            </a:pPr>
            <a:r>
              <a:t> pavla.rypackova@soc.cas.cz</a:t>
            </a:r>
            <a:endParaRPr>
              <a:latin typeface="Motiva Sans"/>
              <a:ea typeface="Motiva Sans"/>
              <a:cs typeface="Motiva Sans"/>
              <a:sym typeface="Motiva Sans"/>
            </a:endParaRPr>
          </a:p>
          <a:p>
            <a:pPr defTabSz="1591055">
              <a:spcBef>
                <a:spcPts val="1200"/>
              </a:spcBef>
              <a:defRPr sz="5900" b="1">
                <a:solidFill>
                  <a:srgbClr val="73FCD6"/>
                </a:solidFill>
              </a:defRPr>
            </a:pPr>
            <a:r>
              <a:rPr u="sng">
                <a:uFill>
                  <a:solidFill>
                    <a:srgbClr val="0000FF"/>
                  </a:solidFill>
                </a:uFill>
                <a:hlinkClick r:id="rId2"/>
              </a:rPr>
              <a:t>https://genderaveda.cz/gender-a-zmena/</a:t>
            </a:r>
          </a:p>
        </p:txBody>
      </p:sp>
      <p:pic>
        <p:nvPicPr>
          <p:cNvPr id="339" name="Obrázek 5" descr="Obrázek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6065" y="10929243"/>
            <a:ext cx="6923527" cy="238511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192085" y="10570254"/>
            <a:ext cx="3720418" cy="2657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4" name="Ovál"/>
          <p:cNvSpPr/>
          <p:nvPr/>
        </p:nvSpPr>
        <p:spPr>
          <a:xfrm>
            <a:off x="1358116" y="4564011"/>
            <a:ext cx="4921195" cy="4587978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175" name="RELEVANCE"/>
          <p:cNvSpPr txBox="1"/>
          <p:nvPr/>
        </p:nvSpPr>
        <p:spPr>
          <a:xfrm>
            <a:off x="1357262" y="6329854"/>
            <a:ext cx="4922902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RELEVANCE</a:t>
            </a:r>
          </a:p>
        </p:txBody>
      </p:sp>
      <p:sp>
        <p:nvSpPr>
          <p:cNvPr id="176" name="Na vysokých školách  v ČR studuje:…"/>
          <p:cNvSpPr txBox="1"/>
          <p:nvPr/>
        </p:nvSpPr>
        <p:spPr>
          <a:xfrm>
            <a:off x="8330748" y="1815656"/>
            <a:ext cx="13988357" cy="10084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69900" indent="-228600" algn="just" defTabSz="449580">
              <a:lnSpc>
                <a:spcPct val="107916"/>
              </a:lnSpc>
              <a:spcBef>
                <a:spcPts val="0"/>
              </a:spcBef>
              <a:buSzPct val="100000"/>
              <a:buFont typeface="Symbol"/>
              <a:buChar char="·"/>
              <a:defRPr sz="5600">
                <a:solidFill>
                  <a:srgbClr val="73FCD6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uFill>
                  <a:solidFill>
                    <a:srgbClr val="000099"/>
                  </a:solidFill>
                </a:uFill>
              </a:rPr>
              <a:t>Na vysokých školách  v ČR studuje</a:t>
            </a:r>
            <a:r>
              <a:t>:</a:t>
            </a:r>
          </a:p>
          <a:p>
            <a:pPr indent="449580" algn="just" defTabSz="449580">
              <a:lnSpc>
                <a:spcPct val="107916"/>
              </a:lnSpc>
              <a:spcBef>
                <a:spcPts val="80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59,6 % žen</a:t>
            </a:r>
          </a:p>
          <a:p>
            <a:pPr indent="449580" algn="just" defTabSz="449580">
              <a:lnSpc>
                <a:spcPct val="107916"/>
              </a:lnSpc>
              <a:spcBef>
                <a:spcPts val="80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40,4 % mužů</a:t>
            </a:r>
          </a:p>
          <a:p>
            <a:pPr indent="449580" algn="just" defTabSz="449580">
              <a:lnSpc>
                <a:spcPct val="107916"/>
              </a:lnSpc>
              <a:spcBef>
                <a:spcPts val="80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457200" indent="-228600" algn="just" defTabSz="449580">
              <a:lnSpc>
                <a:spcPct val="107916"/>
              </a:lnSpc>
              <a:spcBef>
                <a:spcPts val="0"/>
              </a:spcBef>
              <a:buSzPct val="100000"/>
              <a:buFont typeface="Symbol"/>
              <a:buChar char="·"/>
              <a:defRPr sz="5600">
                <a:solidFill>
                  <a:srgbClr val="73FCD6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uFill>
                  <a:solidFill>
                    <a:srgbClr val="000099"/>
                  </a:solidFill>
                </a:uFill>
              </a:rPr>
              <a:t>V doktorském programu studuje</a:t>
            </a:r>
            <a:r>
              <a:t>:</a:t>
            </a:r>
          </a:p>
          <a:p>
            <a:pPr marL="457200" algn="just" defTabSz="449580">
              <a:lnSpc>
                <a:spcPct val="100000"/>
              </a:lnSpc>
              <a:spcBef>
                <a:spcPts val="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44, 7 % žen</a:t>
            </a:r>
          </a:p>
          <a:p>
            <a:pPr marL="457200" algn="just" defTabSz="449580">
              <a:lnSpc>
                <a:spcPct val="100000"/>
              </a:lnSpc>
              <a:spcBef>
                <a:spcPts val="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55, 3 % mužů</a:t>
            </a:r>
          </a:p>
          <a:p>
            <a:pPr marL="457200" algn="just" defTabSz="449580">
              <a:lnSpc>
                <a:spcPct val="100000"/>
              </a:lnSpc>
              <a:spcBef>
                <a:spcPts val="0"/>
              </a:spcBef>
              <a:defRPr sz="5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indent="-228600" algn="just" defTabSz="449580">
              <a:lnSpc>
                <a:spcPct val="107916"/>
              </a:lnSpc>
              <a:spcBef>
                <a:spcPts val="0"/>
              </a:spcBef>
              <a:buSzPct val="100000"/>
              <a:buFont typeface="Symbol"/>
              <a:buChar char="·"/>
              <a:defRPr sz="5600">
                <a:solidFill>
                  <a:srgbClr val="73FCD6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uFill>
                  <a:solidFill>
                    <a:srgbClr val="000099"/>
                  </a:solidFill>
                </a:uFill>
              </a:rPr>
              <a:t>Jako výzkumnice nebo výzkumník však působí</a:t>
            </a:r>
            <a:r>
              <a:t>:</a:t>
            </a:r>
          </a:p>
          <a:p>
            <a:pPr marL="457200" algn="just" defTabSz="449580">
              <a:lnSpc>
                <a:spcPct val="100000"/>
              </a:lnSpc>
              <a:spcBef>
                <a:spcPts val="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26, 6 % žen</a:t>
            </a:r>
          </a:p>
          <a:p>
            <a:pPr marL="457200" algn="just" defTabSz="449580">
              <a:lnSpc>
                <a:spcPct val="100000"/>
              </a:lnSpc>
              <a:spcBef>
                <a:spcPts val="0"/>
              </a:spcBef>
              <a:defRPr sz="5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73, 4 % mužů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1" name="Ovál"/>
          <p:cNvSpPr/>
          <p:nvPr/>
        </p:nvSpPr>
        <p:spPr>
          <a:xfrm>
            <a:off x="1358116" y="4564011"/>
            <a:ext cx="4921195" cy="4587978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182" name="ČR V EU"/>
          <p:cNvSpPr txBox="1"/>
          <p:nvPr/>
        </p:nvSpPr>
        <p:spPr>
          <a:xfrm>
            <a:off x="2146161" y="6329854"/>
            <a:ext cx="3345105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ČR V EU</a:t>
            </a:r>
          </a:p>
        </p:txBody>
      </p:sp>
      <p:sp>
        <p:nvSpPr>
          <p:cNvPr id="183" name="Podíl žen mezi výzkumnými pracovníky (FTE) ve státech EU, 2017 (%)"/>
          <p:cNvSpPr txBox="1"/>
          <p:nvPr/>
        </p:nvSpPr>
        <p:spPr>
          <a:xfrm>
            <a:off x="9864964" y="11095706"/>
            <a:ext cx="13391647" cy="55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49580">
              <a:lnSpc>
                <a:spcPct val="107916"/>
              </a:lnSpc>
              <a:spcBef>
                <a:spcPts val="800"/>
              </a:spcBef>
              <a:defRPr sz="3600" b="1">
                <a:solidFill>
                  <a:srgbClr val="FFFFFF"/>
                </a:solidFill>
                <a:uFill>
                  <a:solidFill>
                    <a:srgbClr val="00206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b="0">
                <a:uFill>
                  <a:solidFill>
                    <a:srgbClr val="000000"/>
                  </a:solidFill>
                </a:uFill>
              </a:defRPr>
            </a:pPr>
            <a:r>
              <a:rPr b="1">
                <a:uFill>
                  <a:solidFill>
                    <a:srgbClr val="002060"/>
                  </a:solidFill>
                </a:uFill>
              </a:rPr>
              <a:t>Podíl žen mezi výzkumnými pracovníky (FTE) ve státech EU, 2017 (%)</a:t>
            </a:r>
          </a:p>
        </p:txBody>
      </p:sp>
      <p:pic>
        <p:nvPicPr>
          <p:cNvPr id="184" name="Snímek obrazovky 2020-06-10 v 14.04.06.png" descr="Snímek obrazovky 2020-06-10 v 14.04.0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42299" y="2529365"/>
            <a:ext cx="14432433" cy="77218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9" name="PŘEDSUDEK…"/>
          <p:cNvSpPr txBox="1"/>
          <p:nvPr/>
        </p:nvSpPr>
        <p:spPr>
          <a:xfrm>
            <a:off x="8710566" y="1521376"/>
            <a:ext cx="14609820" cy="10760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= předpojatost ve prospěch nebo v neprospěch nějaké věci, osoby nebo skupiny lidí</a:t>
            </a:r>
          </a:p>
          <a:p>
            <a:pPr>
              <a:lnSpc>
                <a:spcPct val="120000"/>
              </a:lnSpc>
              <a:defRPr b="1"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hlinkClick r:id="rId3"/>
              </a:rPr>
              <a:t>Nevědomý/neuvědomovaný předsudek</a:t>
            </a:r>
            <a:endParaRPr>
              <a:solidFill>
                <a:srgbClr val="73FCD6"/>
              </a:solidFill>
            </a:endParaRPr>
          </a:p>
          <a:p>
            <a:pPr>
              <a:lnSpc>
                <a:spcPct val="120000"/>
              </a:lnSpc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- pramění ze stereotypů/,,tradičních” rolí (před-pojatost, za-ujatost, před-sudek)</a:t>
            </a:r>
          </a:p>
          <a:p>
            <a:pPr>
              <a:lnSpc>
                <a:spcPct val="120000"/>
              </a:lnSpc>
              <a:defRPr sz="46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>
                <a:solidFill>
                  <a:srgbClr val="D6D6D6"/>
                </a:solidFill>
              </a:rPr>
              <a:t>STEREOTYP</a:t>
            </a:r>
            <a:r>
              <a:rPr b="0"/>
              <a:t> - rozšířený, daný a velmi zjednoušený obraz nebo představa o skutečné věci, osobě, nebo situaci (např. genderové stereotypy)</a:t>
            </a:r>
          </a:p>
          <a:p>
            <a:pPr>
              <a:lnSpc>
                <a:spcPct val="12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- naše interpretace smyslových vjemů na nich fungují také: </a:t>
            </a:r>
            <a:r>
              <a:rPr u="sng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Vizuální stereotypy</a:t>
            </a:r>
          </a:p>
        </p:txBody>
      </p:sp>
      <p:sp>
        <p:nvSpPr>
          <p:cNvPr id="190" name="PŘEDSUDEK"/>
          <p:cNvSpPr txBox="1"/>
          <p:nvPr/>
        </p:nvSpPr>
        <p:spPr>
          <a:xfrm>
            <a:off x="1249649" y="6329854"/>
            <a:ext cx="5138129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300" b="1">
                <a:solidFill>
                  <a:srgbClr val="009193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PŘEDSUDEK</a:t>
            </a:r>
          </a:p>
        </p:txBody>
      </p:sp>
      <p:sp>
        <p:nvSpPr>
          <p:cNvPr id="191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92" name="Ovál"/>
          <p:cNvSpPr/>
          <p:nvPr/>
        </p:nvSpPr>
        <p:spPr>
          <a:xfrm>
            <a:off x="554001" y="3752669"/>
            <a:ext cx="6529425" cy="6210662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193" name="PŘEDSUDKY…"/>
          <p:cNvSpPr txBox="1"/>
          <p:nvPr/>
        </p:nvSpPr>
        <p:spPr>
          <a:xfrm>
            <a:off x="1536477" y="4846660"/>
            <a:ext cx="4687215" cy="4109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PŘEDSUDKY</a:t>
            </a:r>
          </a:p>
          <a:p>
            <a:pPr algn="ctr">
              <a:lnSpc>
                <a:spcPct val="120000"/>
              </a:lnSpc>
              <a:defRPr sz="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&amp;</a:t>
            </a:r>
          </a:p>
          <a:p>
            <a:pPr algn="ctr">
              <a:lnSpc>
                <a:spcPct val="120000"/>
              </a:lnSpc>
              <a:defRPr sz="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STEREOTYPY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ŘEDSUDEK…"/>
          <p:cNvSpPr txBox="1"/>
          <p:nvPr/>
        </p:nvSpPr>
        <p:spPr>
          <a:xfrm>
            <a:off x="8854849" y="2045881"/>
            <a:ext cx="14940596" cy="919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u="sng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KDE</a:t>
            </a:r>
            <a:r>
              <a:rPr u="none"/>
              <a:t>: TV, filmy, rádio, knihy, časopisy, internet, zkušenosti a </a:t>
            </a:r>
            <a:r>
              <a:rPr u="none">
                <a:solidFill>
                  <a:srgbClr val="FFFFFF"/>
                </a:solidFill>
              </a:rPr>
              <a:t>LIDÉ</a:t>
            </a:r>
            <a:endParaRPr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  <a:defRPr u="sng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KDY</a:t>
            </a:r>
            <a:r>
              <a:rPr u="none"/>
              <a:t>: </a:t>
            </a:r>
            <a:r>
              <a:rPr u="none">
                <a:solidFill>
                  <a:srgbClr val="FFFFFF"/>
                </a:solidFill>
              </a:rPr>
              <a:t>celý život</a:t>
            </a:r>
            <a:r>
              <a:rPr u="none"/>
              <a:t> </a:t>
            </a:r>
            <a:r>
              <a:rPr b="1" u="none"/>
              <a:t>(</a:t>
            </a:r>
            <a:r>
              <a:rPr b="1">
                <a:solidFill>
                  <a:srgbClr val="76D6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 věkem roste jak jejich počet, tak jejich síla</a:t>
            </a:r>
            <a:r>
              <a:rPr>
                <a:uFill>
                  <a:solidFill>
                    <a:srgbClr val="0000FF"/>
                  </a:solidFill>
                </a:uFill>
                <a:hlinkClick r:id="rId4"/>
              </a:rPr>
              <a:t>)</a:t>
            </a:r>
            <a:endParaRPr sz="6300" b="1"/>
          </a:p>
          <a:p>
            <a:pPr>
              <a:lnSpc>
                <a:spcPct val="120000"/>
              </a:lnSpc>
              <a:defRPr b="1" u="sng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Stereotypy máme silně zvnitřněn</a:t>
            </a:r>
            <a:r>
              <a:rPr u="none"/>
              <a:t>y</a:t>
            </a:r>
          </a:p>
          <a:p>
            <a:pPr marL="914399" indent="-914399">
              <a:lnSpc>
                <a:spcPct val="120000"/>
              </a:lnSpc>
              <a:buSzPct val="123000"/>
              <a:buChar char="-"/>
              <a:defRPr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druhé často soudíme podle toho, jak naše stereotypy potvrzují nebo vyvracejí</a:t>
            </a:r>
          </a:p>
          <a:p>
            <a:pPr marL="914399" indent="-914399">
              <a:lnSpc>
                <a:spcPct val="120000"/>
              </a:lnSpc>
              <a:buSzPct val="123000"/>
              <a:buChar char="-"/>
              <a:defRPr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ovlivňují naše podvědomé/nevědomé chování</a:t>
            </a:r>
          </a:p>
        </p:txBody>
      </p:sp>
      <p:sp>
        <p:nvSpPr>
          <p:cNvPr id="198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99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00" name="Ovál"/>
          <p:cNvSpPr/>
          <p:nvPr/>
        </p:nvSpPr>
        <p:spPr>
          <a:xfrm>
            <a:off x="922121" y="4139622"/>
            <a:ext cx="5793185" cy="5436756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01" name="STEREOTYPŮM…"/>
          <p:cNvSpPr txBox="1"/>
          <p:nvPr/>
        </p:nvSpPr>
        <p:spPr>
          <a:xfrm>
            <a:off x="1244740" y="5347240"/>
            <a:ext cx="5147946" cy="3852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5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STEREOTYPŮM </a:t>
            </a:r>
          </a:p>
          <a:p>
            <a:pPr algn="ctr">
              <a:lnSpc>
                <a:spcPct val="120000"/>
              </a:lnSpc>
              <a:defRPr sz="5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SE </a:t>
            </a:r>
          </a:p>
          <a:p>
            <a:pPr algn="ctr">
              <a:lnSpc>
                <a:spcPct val="120000"/>
              </a:lnSpc>
              <a:defRPr sz="5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UČÍME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ŘEDSUDEK…"/>
          <p:cNvSpPr txBox="1"/>
          <p:nvPr/>
        </p:nvSpPr>
        <p:spPr>
          <a:xfrm>
            <a:off x="9236496" y="1411001"/>
            <a:ext cx="13837645" cy="642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100" b="1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 čem se nevědomé předsudky odrážejí? </a:t>
            </a:r>
          </a:p>
          <a:p>
            <a:pPr>
              <a:lnSpc>
                <a:spcPct val="120000"/>
              </a:lnSpc>
              <a:defRPr sz="5100" u="sng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Nejčastěji:</a:t>
            </a:r>
          </a:p>
          <a:p>
            <a:pPr marL="1547444" indent="-1547444">
              <a:buSzPct val="123000"/>
              <a:buChar char="-"/>
              <a:defRPr sz="5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konfirmační zkreslení</a:t>
            </a:r>
          </a:p>
          <a:p>
            <a:pPr marL="1547444" indent="-1547444">
              <a:buSzPct val="123000"/>
              <a:buChar char="-"/>
              <a:defRPr sz="5100" u="sng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rPr b="1">
                <a:solidFill>
                  <a:srgbClr val="76D6FF"/>
                </a:solidFill>
                <a:hlinkClick r:id="rId3"/>
              </a:rPr>
              <a:t>podobnost</a:t>
            </a:r>
            <a:r>
              <a:rPr b="1" u="none">
                <a:solidFill>
                  <a:srgbClr val="76D6FF"/>
                </a:solidFill>
                <a:uFillTx/>
              </a:rPr>
              <a:t> </a:t>
            </a:r>
            <a:r>
              <a:rPr u="none">
                <a:uFillTx/>
              </a:rPr>
              <a:t>- známost</a:t>
            </a:r>
          </a:p>
          <a:p>
            <a:pPr marL="1547444" indent="-1547444">
              <a:buSzPct val="123000"/>
              <a:buChar char="-"/>
              <a:defRPr sz="5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kotvení</a:t>
            </a:r>
          </a:p>
        </p:txBody>
      </p:sp>
      <p:sp>
        <p:nvSpPr>
          <p:cNvPr id="20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07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08" name="Ovál"/>
          <p:cNvSpPr/>
          <p:nvPr/>
        </p:nvSpPr>
        <p:spPr>
          <a:xfrm>
            <a:off x="684537" y="3923903"/>
            <a:ext cx="6268353" cy="5868194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09" name="PŘEDSUDKY…"/>
          <p:cNvSpPr txBox="1"/>
          <p:nvPr/>
        </p:nvSpPr>
        <p:spPr>
          <a:xfrm>
            <a:off x="1407237" y="4867349"/>
            <a:ext cx="4822953" cy="398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120000"/>
              </a:lnSpc>
              <a:defRPr sz="52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PŘEDSUDKY</a:t>
            </a:r>
          </a:p>
          <a:p>
            <a:pPr algn="ctr">
              <a:lnSpc>
                <a:spcPct val="120000"/>
              </a:lnSpc>
              <a:defRPr sz="52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VS</a:t>
            </a:r>
          </a:p>
          <a:p>
            <a:pPr algn="ctr">
              <a:lnSpc>
                <a:spcPct val="120000"/>
              </a:lnSpc>
              <a:defRPr sz="52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PŘESVĚDČENÍ</a:t>
            </a:r>
          </a:p>
        </p:txBody>
      </p:sp>
      <p:pic>
        <p:nvPicPr>
          <p:cNvPr id="210" name="STEREO.jpg" descr="STEREO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10497" y="8821344"/>
            <a:ext cx="10897062" cy="54485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ŘEDSUDEK…"/>
          <p:cNvSpPr txBox="1"/>
          <p:nvPr/>
        </p:nvSpPr>
        <p:spPr>
          <a:xfrm>
            <a:off x="8044899" y="1140199"/>
            <a:ext cx="15039527" cy="3067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08000" indent="-508000">
              <a:lnSpc>
                <a:spcPct val="120000"/>
              </a:lnSpc>
              <a:buSzPct val="123000"/>
              <a:buChar char="•"/>
              <a:def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zdůvodňování nepodložených soudů/názorů, </a:t>
            </a:r>
            <a:r>
              <a:rPr b="1"/>
              <a:t>ignorace faktů</a:t>
            </a:r>
          </a:p>
          <a:p>
            <a:pPr marL="508000" indent="-508000">
              <a:lnSpc>
                <a:spcPct val="120000"/>
              </a:lnSpc>
              <a:buSzPct val="123000"/>
              <a:buChar char="•"/>
              <a:defRPr sz="46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neochota měnit</a:t>
            </a:r>
            <a:r>
              <a:rPr b="0"/>
              <a:t> vlastní postoje a chování</a:t>
            </a:r>
          </a:p>
        </p:txBody>
      </p:sp>
      <p:sp>
        <p:nvSpPr>
          <p:cNvPr id="215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7" name="Ovál"/>
          <p:cNvSpPr/>
          <p:nvPr/>
        </p:nvSpPr>
        <p:spPr>
          <a:xfrm>
            <a:off x="684537" y="3923903"/>
            <a:ext cx="6268353" cy="5868194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18" name="NEBEZPEČÍ"/>
          <p:cNvSpPr txBox="1"/>
          <p:nvPr/>
        </p:nvSpPr>
        <p:spPr>
          <a:xfrm>
            <a:off x="1283031" y="6292675"/>
            <a:ext cx="5071365" cy="1130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8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NEBEZPEČÍ</a:t>
            </a:r>
          </a:p>
        </p:txBody>
      </p:sp>
      <p:pic>
        <p:nvPicPr>
          <p:cNvPr id="219" name="WhatsApp Image 2020-06-09 at 14.25.51.jpeg" descr="WhatsApp Image 2020-06-09 at 14.25.5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27463" y="4610163"/>
            <a:ext cx="7349140" cy="8485959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zabraňují lidem ze stereotypizovaných skupin vstupovat a uspět v různých sférách života a společnosti: zabraňují férovému zacházení a rovným příležitostem"/>
          <p:cNvSpPr txBox="1"/>
          <p:nvPr/>
        </p:nvSpPr>
        <p:spPr>
          <a:xfrm>
            <a:off x="8152362" y="4999166"/>
            <a:ext cx="7778987" cy="5823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61210" indent="-461210">
              <a:lnSpc>
                <a:spcPct val="120000"/>
              </a:lnSpc>
              <a:buSzPct val="100000"/>
              <a:buChar char="•"/>
              <a:defRPr sz="46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zabraňují</a:t>
            </a:r>
            <a:r>
              <a:rPr b="0"/>
              <a:t> lidem ze stereotypizovaných skupin </a:t>
            </a:r>
            <a:r>
              <a:t>vstupovat a uspět</a:t>
            </a:r>
            <a:r>
              <a:rPr b="0"/>
              <a:t> v různých sférách života a společnosti: zabraňují férovému zacházení a rovným příležitostem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9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ŘEDSUDEK…"/>
          <p:cNvSpPr txBox="1"/>
          <p:nvPr/>
        </p:nvSpPr>
        <p:spPr>
          <a:xfrm>
            <a:off x="8168064" y="2097882"/>
            <a:ext cx="15339572" cy="9092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82600" indent="-482600">
              <a:lnSpc>
                <a:spcPct val="170000"/>
              </a:lnSpc>
              <a:buSzPct val="123000"/>
              <a:buChar char="•"/>
              <a:defRPr sz="5000" b="1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přiznat si</a:t>
            </a:r>
            <a:r>
              <a:rPr b="0"/>
              <a:t>, že je máme a </a:t>
            </a:r>
            <a:r>
              <a:t>identifikovat </a:t>
            </a:r>
            <a:r>
              <a:rPr b="0"/>
              <a:t>je</a:t>
            </a:r>
          </a:p>
          <a:p>
            <a:pPr marL="482600" indent="-482600">
              <a:lnSpc>
                <a:spcPct val="170000"/>
              </a:lnSpc>
              <a:buSzPct val="123000"/>
              <a:buChar char="•"/>
              <a:defRPr sz="5000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zjistit, v jakých </a:t>
            </a:r>
            <a:r>
              <a:rPr b="1"/>
              <a:t>situacích </a:t>
            </a:r>
            <a:r>
              <a:t>nebo za jakých </a:t>
            </a:r>
            <a:r>
              <a:rPr b="1"/>
              <a:t>podmínek </a:t>
            </a:r>
            <a:r>
              <a:t>se u nás nejvíce projevují / co je</a:t>
            </a:r>
            <a:r>
              <a:rPr b="1"/>
              <a:t> spouští</a:t>
            </a:r>
          </a:p>
          <a:p>
            <a:pPr marL="482600" indent="-482600">
              <a:lnSpc>
                <a:spcPct val="170000"/>
              </a:lnSpc>
              <a:buSzPct val="123000"/>
              <a:buChar char="•"/>
              <a:defRPr sz="5000" b="1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zpomalit </a:t>
            </a:r>
          </a:p>
          <a:p>
            <a:pPr marL="482600" indent="-482600">
              <a:lnSpc>
                <a:spcPct val="170000"/>
              </a:lnSpc>
              <a:buSzPct val="123000"/>
              <a:buChar char="•"/>
              <a:defRPr sz="5000">
                <a:solidFill>
                  <a:srgbClr val="73FCD6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zkusit </a:t>
            </a:r>
            <a:r>
              <a:rPr b="1"/>
              <a:t>nové přístupy / postupy </a:t>
            </a:r>
            <a:r>
              <a:t>v běžných činnostech nebo metodu ,,</a:t>
            </a:r>
            <a:r>
              <a:rPr b="1"/>
              <a:t>Flip it to test it</a:t>
            </a:r>
            <a:r>
              <a:t>”</a:t>
            </a:r>
          </a:p>
        </p:txBody>
      </p:sp>
      <p:sp>
        <p:nvSpPr>
          <p:cNvPr id="225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26" name="Obdélník"/>
          <p:cNvSpPr/>
          <p:nvPr/>
        </p:nvSpPr>
        <p:spPr>
          <a:xfrm>
            <a:off x="307109" y="348672"/>
            <a:ext cx="7023209" cy="13018656"/>
          </a:xfrm>
          <a:prstGeom prst="rect">
            <a:avLst/>
          </a:prstGeom>
          <a:solidFill>
            <a:srgbClr val="73FC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27" name="Ovál"/>
          <p:cNvSpPr/>
          <p:nvPr/>
        </p:nvSpPr>
        <p:spPr>
          <a:xfrm>
            <a:off x="684537" y="3923903"/>
            <a:ext cx="6268353" cy="5868194"/>
          </a:xfrm>
          <a:prstGeom prst="ellipse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929292"/>
                </a:solidFill>
              </a:defRPr>
            </a:pPr>
            <a:endParaRPr/>
          </a:p>
        </p:txBody>
      </p:sp>
      <p:sp>
        <p:nvSpPr>
          <p:cNvPr id="228" name="PREVENCE"/>
          <p:cNvSpPr txBox="1"/>
          <p:nvPr/>
        </p:nvSpPr>
        <p:spPr>
          <a:xfrm>
            <a:off x="1444988" y="6298841"/>
            <a:ext cx="4747451" cy="111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20000"/>
              </a:lnSpc>
              <a:defRPr sz="67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PREVENCE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5503</Words>
  <Application>Microsoft Office PowerPoint</Application>
  <PresentationFormat>Vlastní</PresentationFormat>
  <Paragraphs>401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Helvetica</vt:lpstr>
      <vt:lpstr>Helvetica Neue</vt:lpstr>
      <vt:lpstr>Helvetica Neue Medium</vt:lpstr>
      <vt:lpstr>Motiva Sans</vt:lpstr>
      <vt:lpstr>Symbol</vt:lpstr>
      <vt:lpstr>Wingdings 2</vt:lpstr>
      <vt:lpstr>21_BasicWhite</vt:lpstr>
      <vt:lpstr>Genderové předsudky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Genderové předsudky</dc:title>
  <dc:creator>Timea</dc:creator>
  <cp:lastModifiedBy>Windows User</cp:lastModifiedBy>
  <cp:revision>1</cp:revision>
  <dcterms:modified xsi:type="dcterms:W3CDTF">2020-06-18T11:45:26Z</dcterms:modified>
</cp:coreProperties>
</file>