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73" r:id="rId10"/>
    <p:sldId id="274" r:id="rId11"/>
    <p:sldId id="286" r:id="rId12"/>
    <p:sldId id="289" r:id="rId13"/>
    <p:sldId id="290" r:id="rId14"/>
    <p:sldId id="291" r:id="rId15"/>
    <p:sldId id="288" r:id="rId16"/>
    <p:sldId id="287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5ABCB"/>
    <a:srgbClr val="AB68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143" autoAdjust="0"/>
  </p:normalViewPr>
  <p:slideViewPr>
    <p:cSldViewPr>
      <p:cViewPr varScale="1">
        <p:scale>
          <a:sx n="91" d="100"/>
          <a:sy n="91" d="100"/>
        </p:scale>
        <p:origin x="-15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E68F-57E1-4B50-8405-317A2871A3E6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729B3-220D-4E20-AD63-5FBD15CE4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nderforschung.kug.ac.at/fileadmin/media/geschforsch_72/Ausschreibung_def.pdf" TargetMode="External"/><Relationship Id="rId7" Type="http://schemas.openxmlformats.org/officeDocument/2006/relationships/hyperlink" Target="https://www.uni-due.de/genderportal/publikationsplattform.php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tatic.uni-graz.at/fileadmin/Koordination-Gender/Geschlechterstudien/Bijos_WEBBeschreibung_final.pdf" TargetMode="External"/><Relationship Id="rId5" Type="http://schemas.openxmlformats.org/officeDocument/2006/relationships/hyperlink" Target="https://static.uni-graz.at/fileadmin/Koordination-Gender/Bauriedl_WEBBeschreibung_mit_LVs.pdf" TargetMode="External"/><Relationship Id="rId4" Type="http://schemas.openxmlformats.org/officeDocument/2006/relationships/hyperlink" Target="http://jobs.uni-graz.at/de/MB/85/99/4211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ige.europa.eu/gender-mainstreaming/toolkits/gear/what-gender-equality-plan-ge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91468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Kariérní postup: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vytváření individuálních kariérních plánů ve spolupráci s vedoucími a jejich pravidelné vyhodnocování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Aktivity pro rovnou dělbu „neviditelné“ práce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(University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Turku):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vytvoření sdíleného dokumentu s těmito aktivitami (jako např. konzultace prací, aktivity zaměřené na nábor studujících apod.) a jejich spravedlivé rozdělení mezi zaměstnance a zaměstnankyně, pravidelný monitoring situace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://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ist.eu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-university-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turku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finland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Podpora žen, afirmativní akce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empowerment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síťovací akce zaměřené primárně na ženy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stipendia pro excelentní vědkyně-ženy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semináře pro psaní grantových žádostí (např. v 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H2020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může být pro muže i ženy, např. v 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juniorních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pozicích), podpora v roli hlavních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řešitelek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podpora v osvojování vůdčích schopností  </a:t>
            </a:r>
          </a:p>
          <a:p>
            <a:pPr lvl="0"/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mentoringové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(Tento typ akcí však někdy může reprodukovat stereotypy. Zkušenost Kateřiny Cidlinské s 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mentoringovými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programy – ženy se raději hlásí, pokud je program otevřen obě pohlaví.)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eige.europa.eu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/default/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drafting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_management.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pdf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Podpora žen ve vedoucích pozicích: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Jedna z priorit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Přetrvávající nechuť (části) žen ucházet se o vedoucí pozice. Obzvláště v prostředích, kde dominují muži. Množství faktorů, které za tímto jevem stojí (například dopady socializace). X Převaha mužů ve vedení, neformální mechanismy „nabízení“ těchto pozic.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Předpoklady změny:      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Otevřené prostředí, kde se ctí kooperace mezi lidmi a hodnota vzájemného respektu.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Explicitní podpora žen.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Vedení hlásící se k podpoře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 a vnímající tyto otázky jako legitimní.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specifické tréninky na podporu vůdčích schopností („</a:t>
            </a:r>
            <a:r>
              <a:rPr lang="cs-CZ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leadership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skills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“), </a:t>
            </a:r>
            <a:r>
              <a:rPr lang="cs-CZ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mentoring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koučing</a:t>
            </a:r>
            <a:endParaRPr lang="cs-CZ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kvalifikační grant pro ženy umožňující jejich uvolnění z výuky (a zaměstnání jiné osoby) a intenzivní práci na výzkumu a publikacích</a:t>
            </a:r>
          </a:p>
          <a:p>
            <a:pPr lvl="0">
              <a:buFont typeface="Arial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stanovení cílů nebo kvót pro podíl žen ve vedoucích (či rozhodovacích) pozicích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(Z analýzy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provedené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vyplývá, že většina institucí volí spíše cíle než kvóty.)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Příklady:</a:t>
            </a:r>
          </a:p>
          <a:p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</a:t>
            </a:r>
            <a:r>
              <a:rPr lang="cs-CZ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leadership</a:t>
            </a:r>
            <a:r>
              <a:rPr lang="cs-CZ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cs-CZ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AKKA</a:t>
            </a:r>
            <a:r>
              <a:rPr lang="cs-CZ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Lund University:</a:t>
            </a:r>
          </a:p>
          <a:p>
            <a:r>
              <a:rPr lang="cs-CZ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Obecněji zaměřený roční program pro ženy i muže. </a:t>
            </a:r>
            <a:r>
              <a:rPr lang="cs-CZ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Leadership</a:t>
            </a:r>
            <a:r>
              <a:rPr lang="cs-CZ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jeho kontextu rámován jako něco, čemu se člověk může naučit nebo co může být rozvíjeno. Probíhají každoměsíční setkání, která jsou zacílena na zejména na podporu žen-</a:t>
            </a:r>
            <a:r>
              <a:rPr lang="cs-CZ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lídryň</a:t>
            </a:r>
            <a:r>
              <a:rPr lang="cs-CZ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jejich ochoty chopit se vedoucí role, jejich viditelnosti, síťování apod.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2016.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academia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GEAR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Luxembourg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Office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Union.)</a:t>
            </a:r>
            <a:endParaRPr lang="cs-CZ" dirty="0" smtClean="0"/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na zvýšení podílu profesorek a docentek –</a:t>
            </a:r>
            <a:r>
              <a:rPr lang="cs-CZ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Universitetet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Tromsø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Vyšší zatížení akademiček administrativními pracemi a povinnostmi spojenými s péčí o rodinu vedou k tomu, že ženy podávají žádosti o povýšení po delší době než jejich kolegové.</a:t>
            </a:r>
          </a:p>
          <a:p>
            <a:pPr lvl="0"/>
            <a:r>
              <a:rPr lang="cs-CZ" sz="1200" u="none" strike="noStrike" dirty="0" smtClean="0"/>
              <a:t>Jednotlivé součásti univerzity dostaly za cíl vytipovat akademičky, jejichž zkušenosti a výkonnost se blížila té, která je nutná pro povýšení (získání docentury či profesury).</a:t>
            </a:r>
            <a:endParaRPr lang="cs-CZ" u="none" strike="noStrike" dirty="0" smtClean="0"/>
          </a:p>
          <a:p>
            <a:pPr lvl="0"/>
            <a:r>
              <a:rPr lang="cs-CZ" sz="1200" u="none" strike="noStrike" dirty="0" smtClean="0"/>
              <a:t>Vybrané akademičky byly osloveny s nabídkou zúčastnit se projektu, který je určen pro ženy, jež mají v plánu zažádat si o povýšení během příštích dvou let.</a:t>
            </a:r>
            <a:endParaRPr lang="cs-CZ" u="none" strike="noStrike" dirty="0" smtClean="0"/>
          </a:p>
          <a:p>
            <a:pPr lvl="0"/>
            <a:r>
              <a:rPr lang="cs-CZ" sz="1200" u="none" strike="noStrike" dirty="0" smtClean="0"/>
              <a:t>Došlo k uspořádání dvou seminářů (pro vedení kateder a fakult) a pro účastnice s cílem zdůraznit význam projektu pro vedení univerzity. </a:t>
            </a:r>
            <a:endParaRPr lang="cs-CZ" u="none" strike="noStrike" dirty="0" smtClean="0"/>
          </a:p>
          <a:p>
            <a:pPr lvl="0"/>
            <a:r>
              <a:rPr lang="cs-CZ" sz="1200" u="none" strike="noStrike" dirty="0" smtClean="0"/>
              <a:t>Byl vypsán program podpory, který univerzitním součástem kompenzoval případné výpadky způsobené přípravou a účastí akademiček v programu a další výdaje.</a:t>
            </a:r>
            <a:endParaRPr lang="cs-CZ" u="none" strike="noStrike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Účastnice programu dostaly za cíl připravit si potřebné podklady a prošly hodnocením, které se standardní pro získání docentury a profesury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díky tomuto opatření se na univerzitě za posledních 10 let zvýšilo zastoupení žen na pozici profesorek z 10 % na 30 %.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(http://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rice.com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/2011/06/19/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promotion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getting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-more-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professors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/)</a:t>
            </a: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AKTIVITY ZAMĚŘENÉ NA KULTURNÍ A SYMBOLICKOU ROVINU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zvyšování povědomí 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senzitivity, odstraňování stereotypů (školení pro různé skupiny, začlenění tématu do výuky, zapojení do Dne dívek ve STEM oborech apod.) </a:t>
            </a:r>
          </a:p>
          <a:p>
            <a:pPr>
              <a:buFont typeface="Arial" pitchFamily="34" charset="0"/>
              <a:buNone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(STEM školy - komunikace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genderových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stereotypů ve STEM v aktivitách pro SŠ) 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důraz na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genderově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senzitivní jazyk a vyváženost ve vizuální reprezentaci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zviditelňování žen-vědkyň a důraz na jejich patřičné zastoupení mezi zvanými přednášejícími a v panelech apod. 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kodexy komunikace zacílené na eliminaci sexismu či sexuálního obtěžování 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ocenění za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bc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či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mgr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práce uplatňující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genderovou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perspektivu (prostředek pozitivní motivace)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explicitní podpora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 v instituci ze strany vedení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USTAVENÍ PRACOVNÍ POZICE NEBO TĚLESA S AGENDOU PODPORY </a:t>
            </a:r>
            <a:r>
              <a:rPr lang="cs-CZ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sběr a vyhodnocování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genderově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relevantních dat, monitoring organizačních procesů 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poskytování nástrojů pro změny, implementace opatření v kooperaci s dalšími aktéry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zvyšování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genderového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povědomí v instituci a práce s rezistencemi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VARIANTY: 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 s úvazkem na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genderovou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agendu pro celou instituci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existence osob pro tuto agendu na každé katedře/ústavu a jejich společné aktivity (někdy jako doplněk k prvnímu opatření)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specifické komise se zástupci/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kyněmi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různých skupin (HR, management, různé skupiny zaměstnaných, studující apod.)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2016.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academia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GEAR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Luxembourg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Office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Union.)</a:t>
            </a:r>
            <a:endParaRPr lang="cs-CZ" dirty="0" smtClean="0"/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ZAČLEŇOVÁNÍ </a:t>
            </a:r>
            <a:r>
              <a:rPr lang="cs-CZ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PERSPEKTIVY DO OBSAHU VÝUKY A VÝZKUMU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Semináře k integraci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genderových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aspektů do výzkumu –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Università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Bologna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UNIBO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plotina.eu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-use-sex-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perspective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Cena za nejlepší využití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perspektivy ve výzkumu a výuce –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Universidade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Santiago de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Compostela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(University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Santiago de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Compostela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Španělsko – Univerzita udílí každým rokem dvě ocenění, jejichž cílem je zviditelnit výzkumné projekty a výuku, které inovativně integrují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genderovou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dimenzi.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Cena za výuku, která obsahuje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genderovou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perspektivu: hodnotí se přitom studijní a učební materiály,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genderový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rozměr aplikací nových technologií a inovací v praxi, zahrnutí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dimenze v učebních osnovách nebo v 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mentoringových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aktivitách či dalších iniciativách.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Cena za výzkum, který obsahuje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genderový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rozměr, hodnotí formulaci hypotéz, návrh výzkumu, metodologii, výzkumný proces a/nebo šíření a zveřejňování výsledků.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eige.europa.eu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mainstreaming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spain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perspective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award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Franzens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Universität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Graz (University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Graz) – hostující profesura v oblasti výzkumu o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konkrétních oblastech a oborech vědění (cílem současně zvýšení zastoupení žen mezi hostujícími profesory).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genderforschung.kug.ac.at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fileadmin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/media/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geschforsch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_72/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Ausschreibung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def.pdf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jobs.uni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graz.at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/de/MB/85/99/4211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://static.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uni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graz.at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fileadmin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Koordination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Bauriedl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WEBBeschreibung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mit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LVs.pdf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://static.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uni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graz.at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fileadmin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Koordination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Geschlechterstudien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Bijos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WEBBeschreibung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final.pdf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Universität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Duisburg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-Essen, Německo – databáze kvalifikačních prací uplatňujících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genderovou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perspektivu.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https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://www.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uni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due.de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genderportal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publikationsplattform.php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cs-CZ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Finanční zdroje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Otázka do diskuze: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jde implementovat systémové změny i bez projektu?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Analýza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financování ze strany EU jako klíčový faktor z hlediska rozhodování institucí (mimo situaci zemí, kde jsou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povinností vynucenou zákony, nebo vyžadovány ze strany grantových agentur).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2016.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Integrating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academia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Analytical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paper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Luxembourg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Office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Union.)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H2020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financování projektů zaměřených na strukturální změny v institucích směrem k 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rovnosti.</a:t>
            </a:r>
          </a:p>
          <a:p>
            <a:pPr>
              <a:buFont typeface="Arial" pitchFamily="34" charset="0"/>
              <a:buChar char="•"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Národní rovina –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VVV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(HR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MŠMT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Centralizovaný rozvojový program pro veřejné vysoké školy pro rok 2019, v jehož rámci budou podpořeny mimo jiné projekty, které se zaměří na zvyšování kvality prostředí vysokých škol v oblasti řízení lidských zdrojů s ohledem na rovnost žen a mužů.</a:t>
            </a:r>
          </a:p>
          <a:p>
            <a:pPr>
              <a:buFont typeface="Arial" pitchFamily="34" charset="0"/>
              <a:buNone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jako výhoda.</a:t>
            </a:r>
          </a:p>
          <a:p>
            <a:pPr>
              <a:buFont typeface="Arial" pitchFamily="34" charset="0"/>
              <a:buNone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Nedostatek financí a s tím spojený nedostatek vyhrazených „lidských zdrojů“ činí změnu obtížnější, většinou limituje aktivity, které se realizují. Není ideální, pokud všechny tyto činnosti skončí na bedrech lidí, kteří už jsou i tak přetížení svou prací. Možné vyhoření – odpojení od aktivit nebo jen malý pokrok.</a:t>
            </a:r>
          </a:p>
          <a:p>
            <a:pPr>
              <a:buFont typeface="Arial" pitchFamily="34" charset="0"/>
              <a:buNone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Výhodou naopak je, pokud se popis potřebných zdrojů (tedy i těch tzv. lidských zdrojů) podaří zabudovat již do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Personální zajištění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Ideálně specifická struktura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pracovník/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jednotka, síť. Zajišťuje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implementaci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(poskytuje nástroje, zapojuje různé úrovně organizace, vysvětluje přínosy, řeší rezistence…) a monitoruje postup. V případě, že v organizaci takováto struktura není, její založení může být jedním z kroků plánu. 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Činnost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této struktury je efektivnější, pokud: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 tvoří více než jedna osoba, která se navíc věnuje pouze agendě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 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nepracuje v osamocení, ale je dobře začleněná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ve své činnosti veřejně podporována vedením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Získání explicitní podpory ze strany vedení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Explicitní podpora – napomáhá budovat legitimitu aktivit na podporu rovnosti (například i u informací ke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webu se doporučuje poukázat na podporu vedení).</a:t>
            </a:r>
          </a:p>
          <a:p>
            <a:pPr>
              <a:buFont typeface="Arial" pitchFamily="34" charset="0"/>
              <a:buNone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Zpřístupnění lidských zdrojů a finančních prostředků pro implementaci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 větší následná ochota lidí se zapojit, jelikož to pak nepůsobí, že se dostatečně nevěnují své práci).</a:t>
            </a:r>
          </a:p>
          <a:p>
            <a:pPr>
              <a:buFont typeface="Arial" pitchFamily="34" charset="0"/>
              <a:buNone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Schvalování dokumentů, opatření a aktivit zacílených na podporu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 (a jejich začlenění do běžných praxe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institice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což je nejefektivnější a zároveň zaručuje jistou „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neodstřelitelnost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v případě odchodu důležitých osob, které v instituci dané aktivity zaštiťují). </a:t>
            </a:r>
          </a:p>
          <a:p>
            <a:pPr>
              <a:buFont typeface="Arial" pitchFamily="34" charset="0"/>
              <a:buNone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Vliv na zapojení středního managementu, u něhož jsou údajně obvykle nejvyšší rezistence. </a:t>
            </a:r>
          </a:p>
          <a:p>
            <a:pPr>
              <a:buFont typeface="Arial" pitchFamily="34" charset="0"/>
              <a:buChar char="•"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Obecně se doporučuje snažit se osoby z vedení zabudovat do plánu jako co nejvíce aktivní aktéry (ne pouze formálně).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2016.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Integrating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academia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Analytical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paper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Luxembourg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Office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Union.)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Rozšiřování zapojených skupin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Vytváření jejich přináležitosti, prostoru pro aktérství, jelikož pocit „vlastnění“ procesu zajišťuje úspěšnou implementaci (x změny uvalené shora).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bvykle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sepsán úzkou skupinou motivovaných (nejedná se o příliš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participatorní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záležitost, což není ideální) a následná žádost o schválení.)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</a:t>
            </a:r>
            <a:r>
              <a:rPr lang="cs-CZ" dirty="0" smtClean="0"/>
              <a:t>edoucí pozice –</a:t>
            </a:r>
            <a:r>
              <a:rPr lang="cs-CZ" baseline="0" dirty="0" smtClean="0"/>
              <a:t>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zajištění praktické implementace, podpora cílů a instruování podřízených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Výzkumníci a vyučující – účast</a:t>
            </a:r>
            <a:r>
              <a:rPr lang="cs-CZ" baseline="0" dirty="0" smtClean="0"/>
              <a:t> na aktivitách</a:t>
            </a:r>
            <a:r>
              <a:rPr lang="cs-CZ" dirty="0" smtClean="0"/>
              <a:t>, například začlenění </a:t>
            </a:r>
            <a:r>
              <a:rPr lang="cs-CZ" dirty="0" err="1" smtClean="0"/>
              <a:t>genderové</a:t>
            </a:r>
            <a:r>
              <a:rPr lang="cs-CZ" dirty="0" smtClean="0"/>
              <a:t> dimenze do obsahu výuky a výzkumu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HR oddělení – spolupráce při sběru dat</a:t>
            </a:r>
            <a:r>
              <a:rPr lang="cs-CZ" baseline="0" dirty="0" smtClean="0"/>
              <a:t>, monitoringu implementace, při zavádění opatření na podporu </a:t>
            </a:r>
            <a:r>
              <a:rPr lang="cs-CZ" baseline="0" dirty="0" err="1" smtClean="0"/>
              <a:t>genderové</a:t>
            </a:r>
            <a:r>
              <a:rPr lang="cs-CZ" baseline="0" dirty="0" smtClean="0"/>
              <a:t> rovnosti (například při přijímání nebo povyšování) opatření na podporu slaďování, zavádění mechanismů řešení sexuálního obtěžování.    </a:t>
            </a:r>
            <a:r>
              <a:rPr lang="cs-CZ" dirty="0" smtClean="0"/>
              <a:t> </a:t>
            </a:r>
          </a:p>
          <a:p>
            <a:r>
              <a:rPr lang="cs-CZ" dirty="0" smtClean="0"/>
              <a:t>Studující – jejich zapojení například skrze z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ačlenění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perspektivy do výuky 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vyšování citlivosti k nerovnostem. </a:t>
            </a:r>
          </a:p>
          <a:p>
            <a:endParaRPr lang="cs-CZ" dirty="0" smtClean="0"/>
          </a:p>
          <a:p>
            <a:r>
              <a:rPr lang="cs-CZ" dirty="0" smtClean="0"/>
              <a:t>Organizace s </a:t>
            </a:r>
            <a:r>
              <a:rPr lang="cs-CZ" dirty="0" err="1" smtClean="0"/>
              <a:t>genderovou</a:t>
            </a:r>
            <a:r>
              <a:rPr lang="cs-CZ" dirty="0" smtClean="0"/>
              <a:t> expertizou, partnerské organizace</a:t>
            </a:r>
            <a:r>
              <a:rPr lang="cs-CZ" baseline="0" dirty="0" smtClean="0"/>
              <a:t> – konzultace,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zvyšování spatřované legitimity. Zapojení externích organizací a síťování s nimi zvyšuje i zájem vedení.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Vizibilita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plánu </a:t>
            </a:r>
            <a:r>
              <a:rPr lang="cs-CZ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 (zveřejnění)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hlediska zapojení různých typů aktérů je klíčové, aby měli povědomí o cílech a plánovaných aktivitách. Proto je důležitá interní komunikace a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visibilita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Informování všech členů/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organizace – hlavní oblasti změn a časové rámce.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Vhodné využití webové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stránky, ale i různých dalších komunikačních kanálů.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Užitečně je také zorganizovat veřejné setkání k prezentaci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rámci organizace, nejlépe za účasti vedení (podpora implementace).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Nutnost průběžné či setrvalé komunikace </a:t>
            </a:r>
            <a:r>
              <a:rPr lang="cs-CZ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jednotlivých aktivit 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komunikace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způsobená různým cílovým skupinám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informování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aktivitách s dostatečným předstihem, aby byla zajištěna dobrá účast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pobídky, jak mohou ostatní přispět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pravidelné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informování o učiněných pokrocích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mít až „komunikační plán“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(Zdroj: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2016.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academia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GEAR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Luxembourg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Office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Union.)</a:t>
            </a:r>
            <a:endParaRPr lang="cs-CZ" dirty="0" smtClean="0"/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Existují různá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diskurzivní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rámování, která jsou využitelná v argumentaci pro opatření na podporu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 (a při rezistencích).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Různé argumenty fungují v různých organizačních kulturách, pro lidi z různých pozic i různé typy lidí.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Vaše zkušenosti ohledně užitečných argumentů (ať už z vaší instituce,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nebo i obecněji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)?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Snažit se začlenit opatření na podporu 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 do již existujících struktur a organizačních procedur či praktik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Provázání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organizační politikou a strategií.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Napojení nových opatření na stávající (zajišťuje jejich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institucionalizaci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posiluje udržitelnost) – například opatření pro zajištění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 při přijímání nových osob nebo povyšování by měla být navázána na stávající procedury,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tréninky je vhodné začlenit do existujícího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vzdělávacího portfolia a monitoring stavu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 by měl být navázán na jiné formy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sebevyhodnocování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organizačních procesů (například spojení více oblastí do jednoho dotazníkového šetření). 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Zůstat do jisté míry flexibilní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Schopnost uzpůsobit plán personálním změnám či změnám organizačních priorit, nejlépe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spolupráci s různými aktéry či složkami organizace.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Myslet na udržitelnost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Aby byl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dopad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změn dlouhodobý, je třeba je zakotvit v běžných praktikách a postupech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organizace.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Vyhodnocování implementace plánu – podnět k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dalším krokům a úpravě postupu.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2016.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academia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GEAR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Luxembourg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Office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Union.)</a:t>
            </a:r>
            <a:endParaRPr lang="cs-CZ" dirty="0" smtClean="0"/>
          </a:p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 podporovány Evropskou komisí (tematizovány jako nástroj dosažení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 v Evropském výzkumném prostoru, podpora skrze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FP7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Horizon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2020):  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změna rámování problému a jeho řešení od 1999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přesun pozornosti od individuální podpory žen ke změně institucí coby prostoru produkce a reprodukce nerovností (skrze organizační procesy a vedení) 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 2010 podpora projektů tzv. strukturální změny “ (požadavek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 2014 předpoklad souladu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cíli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(viz Komunikace 2012):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odstranění překážek při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přijímání žen-výzkumnic, pro jejich setrvávání v akademické sféře výzkumu a překážek v kariérním postupu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soustředění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genderovou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nevyváženost v rozhodovacích procesech a tělesech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posilování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dimenze v obsahu výzkumu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Horizon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2020 – podpora v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programu </a:t>
            </a:r>
            <a:r>
              <a:rPr lang="en-US" sz="1200" dirty="0" smtClean="0"/>
              <a:t>Science with and for Society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České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subjekty dosud zapojeny do následujících projektů: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EGERA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LIBRA,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GEECCO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 případě některých zemí mají vysoké školy či výzkumné instituce povinnost vytvářet a implementovat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nebo je to vetknuto v politických dokumentech alespoň jako doporučení.  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Zákonná povinnost v 8 zemích EU: Rakousko (pouze VŠ),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Něměcko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(týká se výzkumných institucí), Španělsko, Itálie, Maďarsko (pro státní instituce), Finsko, Švédsko, Velká Británie.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2016.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Integrating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academia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Analytical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paper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Luxembourg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Office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Union.)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některých zemích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jsou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(nebo jejich obdoba) podmínkou možnosti žádat o grant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Athena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Velká Británie –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National Institute for Health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h,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částečně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Councils UK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RCUK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nepožaduje nutně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Athena SWAN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ale dle prohlášení vydaného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lednu 2013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očekává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žadatelů, že “poskytnou důkazy ohledně toho, jak je problematika rovnosti ošetřena jak na institucionální úrovni, tak úrovni kateder“, přičemž přímo doporučuje zapojení v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Athena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SWAN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Irsko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vysokoškolské instituce musejí mít s koncem roku 2019 “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Athena SWAN Gender Equality Accreditation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“, aby mohly žádat o grant u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 Foundation Ireland, the Irish Research Council and the Health Research Board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://www.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ecu.ac.uk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athena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athena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athena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(Zdroj:</a:t>
            </a:r>
            <a:r>
              <a:rPr lang="cs-CZ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eige.europa.eu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gender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mainstreaming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toolkits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gear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what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gender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equality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plan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gep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Důležitá role předchozí analýzy slabých stránek organizace – 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interního šetření</a:t>
            </a:r>
            <a:r>
              <a:rPr lang="cs-CZ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(plán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měl být „šit na míru“)</a:t>
            </a:r>
            <a:r>
              <a:rPr lang="cs-CZ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Kvantitativní šetření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vytváření a vyhodnocování genderových statistik (týkajících se jak zaměstnaných, tak studujících).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Možné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oblasti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analýzy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podíly žen a mužů na všech úrovních, dle disciplín, funkcí, formy pracovní smlouvy (včetně administrativních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pozic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průměrný počet let, za který ženy a muži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uskutečňují kariérní postup 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gap (současně dle pozice)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podíly žen a mužů v rozhodovacích pozicích  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podíly žen a mužů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hlásících se či kandidujících na různé pozice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podíly žen a mužů odcházejících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organizace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ženy/muži na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délka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návratovost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počty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hodin strávených ženami/muži na školeních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podíly žen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mužů mezi studujícími a dle oborů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Možnost realizace dotazníkového šetření zaměřeného na zkušenosti s ne/rovností v instituci, postoje, organizační praktiky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(výhodou anonymita).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Kvalitativní šetření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analýza různých organizačních dokumentů a rozhovory/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které umožní získat bližší vhled do konkrétních zkušeností a postojů a zhodnotit tak subtilnější roviny různých organizačních procesů (výběrová řízení, kariérní postup, slaďování apod.).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Ačkoli je však tato fáze důležitá, doporučuje se na ni nevyplýtvat veškerou energii – raději někdy započít s prvními aktivitami a dělat další analýzy průběžně...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Vedlejší efekt dotazování – zvyšování angažovanosti zapojených aktérů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pokud mají pocit, že se mohou spolupodílet na výběru priorit – výhoda při implementaci.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Přesto 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možná i vhodná inspirace prioritami stanovenými ve strategických dokumentech a existujícími plány </a:t>
            </a:r>
            <a:r>
              <a:rPr lang="cs-CZ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(které však musejí být vždy uzpůsobeny konkrétnímu prostředí).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obecně výrazně soustřeďují na priority Evropské komise vtělené do Evropského výzkumného prostoru a schématu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H2020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 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genderová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vyváženost (odstranění překážek, kterým mohou ženy čelit při výběru, setrvání v instituci a při kariérním postupu)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•posílení zastoupení žen ve vedoucích a rozhodovacích pozicích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•začlenění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dimenze do obsahu utvářených poznatků a do výukových kurikul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2016.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academia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GEAR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Luxembourg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Office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Union.)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Zvolit dlouhodobější i krátkodobé (dílčí) cíle.</a:t>
            </a:r>
          </a:p>
          <a:p>
            <a:pPr lvl="0">
              <a:buFont typeface="Arial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Cíle by měly být konkrétní a měřitelné.</a:t>
            </a:r>
          </a:p>
          <a:p>
            <a:pPr lvl="0">
              <a:buFont typeface="Arial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Holistický přístup – vnímat vzájemnou provázanost jednotlivých oblastí.</a:t>
            </a:r>
          </a:p>
          <a:p>
            <a:pPr lvl="0">
              <a:buFont typeface="Arial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Popis aktivit, nástrojů a opatření, které povedou k dosažení vymezených cílů.</a:t>
            </a:r>
          </a:p>
          <a:p>
            <a:pPr lvl="0">
              <a:buFont typeface="Arial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Jasné časové rámce jednotlivých aktivit a rozdělení odpovědností. </a:t>
            </a:r>
          </a:p>
          <a:p>
            <a:pPr lvl="0">
              <a:buFont typeface="Arial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Indikátory plnění a nástroje ověření (kvantitativní i kvalitativní indikátory).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more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likely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successfully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implemented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cs-CZ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basic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measurable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quantitative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qualitative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attainable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not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realistic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feasible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timeframe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(e)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related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Kvantitativní</a:t>
            </a:r>
            <a:r>
              <a:rPr lang="cs-CZ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indikátory - příklady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 ženských kandidátek na pozice, kde jsou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podreprezentovány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 žen a mužů ve výběrových komisích (přijímání, povyšování)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horizontální segregace na určitých pozicích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počty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odíly osob, které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absolvovaly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gender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podíly v přístupu k výzkumným grantům či jiným zdrojům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GPG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různých zaměstnaneckých skupin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Kvalitativní</a:t>
            </a:r>
            <a:r>
              <a:rPr lang="cs-CZ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indikátory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Zvýšení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poznatků o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problematice a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genderového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povědomí mezi různými zaměstnaneckými skupinami -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relevance, která je institucí této problematice připisovaná; semináře a výzkumné projekty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genderovým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aspektem; změna rámování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genderových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nerovností. Šíření kultury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rovnosti.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 sestavování plánu je třeba zvážit povahu instituce a její důležité charakteristiky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(celková velikost,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velikost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organizačních jednotek, plochá x hierarchická struktura, kultura instituce, povaha vedení, věkové složení, relevantní existující opatření, role odborů).</a:t>
            </a:r>
          </a:p>
          <a:p>
            <a:pPr lvl="0">
              <a:buFont typeface="Arial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Výběr priorit (jejich počet a komplexnost) uzpůsobit též prostředkům a lidských zdrojům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(někdy je vhodnější začít se skromnějším plánem a postupně ho rozšiřovat). </a:t>
            </a:r>
          </a:p>
          <a:p>
            <a:pPr lvl="0">
              <a:buFont typeface="Arial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Vhodné je již v této fázi konzultovat plánovaná opatření s vedením a vedoucími pracovníky a pracovnicemi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(zajištění snadnější implementace). Ale 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také dalšími skupinami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HR, PR, výzkumníci a vyučující (např. prostřednictvím workshopů).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Participativní přístup – napomáhá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definovat aktivity, které budou mít pro zapojené aktéry smysl, a respektovat kulturu organizace. Zvýšení ochoty podílet se na implementaci daných aktivit. </a:t>
            </a: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Důležité je dbát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vysvětlování přínosů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genderové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rovnosti, jeho uzpůsobení podle typu aktéra…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2016.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academia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GEAR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Luxembourg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Office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Union.)</a:t>
            </a:r>
            <a:endParaRPr lang="cs-CZ" dirty="0" smtClean="0"/>
          </a:p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integer</a:t>
            </a:r>
            <a:r>
              <a:rPr lang="cs-CZ" dirty="0" smtClean="0"/>
              <a:t>-</a:t>
            </a:r>
            <a:r>
              <a:rPr lang="cs-CZ" dirty="0" err="1" smtClean="0"/>
              <a:t>tools</a:t>
            </a:r>
            <a:r>
              <a:rPr lang="cs-CZ" dirty="0" smtClean="0"/>
              <a:t>-</a:t>
            </a:r>
            <a:r>
              <a:rPr lang="cs-CZ" dirty="0" err="1" smtClean="0"/>
              <a:t>for</a:t>
            </a:r>
            <a:r>
              <a:rPr lang="cs-CZ" dirty="0" smtClean="0"/>
              <a:t>-</a:t>
            </a:r>
            <a:r>
              <a:rPr lang="cs-CZ" dirty="0" err="1" smtClean="0"/>
              <a:t>action.eu</a:t>
            </a:r>
            <a:r>
              <a:rPr lang="cs-CZ" dirty="0" smtClean="0"/>
              <a:t>/</a:t>
            </a:r>
            <a:r>
              <a:rPr lang="cs-CZ" dirty="0" err="1" smtClean="0"/>
              <a:t>en</a:t>
            </a:r>
            <a:r>
              <a:rPr lang="cs-CZ" dirty="0" smtClean="0"/>
              <a:t>/</a:t>
            </a:r>
            <a:r>
              <a:rPr lang="cs-CZ" dirty="0" err="1" smtClean="0"/>
              <a:t>resource</a:t>
            </a:r>
            <a:r>
              <a:rPr lang="cs-CZ" dirty="0" smtClean="0"/>
              <a:t>/design-</a:t>
            </a:r>
            <a:r>
              <a:rPr lang="cs-CZ" dirty="0" err="1" smtClean="0"/>
              <a:t>your</a:t>
            </a:r>
            <a:r>
              <a:rPr lang="cs-CZ" dirty="0" smtClean="0"/>
              <a:t>-</a:t>
            </a:r>
            <a:r>
              <a:rPr lang="cs-CZ" dirty="0" err="1" smtClean="0"/>
              <a:t>action</a:t>
            </a:r>
            <a:r>
              <a:rPr lang="cs-CZ" dirty="0" smtClean="0"/>
              <a:t>-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integer</a:t>
            </a:r>
            <a:r>
              <a:rPr lang="cs-CZ" dirty="0" smtClean="0"/>
              <a:t>-</a:t>
            </a:r>
            <a:r>
              <a:rPr lang="cs-CZ" dirty="0" err="1" smtClean="0"/>
              <a:t>tools</a:t>
            </a:r>
            <a:r>
              <a:rPr lang="cs-CZ" dirty="0" smtClean="0"/>
              <a:t>-</a:t>
            </a:r>
            <a:r>
              <a:rPr lang="cs-CZ" dirty="0" err="1" smtClean="0"/>
              <a:t>for</a:t>
            </a:r>
            <a:r>
              <a:rPr lang="cs-CZ" dirty="0" smtClean="0"/>
              <a:t>-</a:t>
            </a:r>
            <a:r>
              <a:rPr lang="cs-CZ" dirty="0" err="1" smtClean="0"/>
              <a:t>action.eu</a:t>
            </a:r>
            <a:r>
              <a:rPr lang="cs-CZ" dirty="0" smtClean="0"/>
              <a:t>/</a:t>
            </a:r>
            <a:r>
              <a:rPr lang="cs-CZ" dirty="0" err="1" smtClean="0"/>
              <a:t>en</a:t>
            </a:r>
            <a:r>
              <a:rPr lang="cs-CZ" dirty="0" smtClean="0"/>
              <a:t>/</a:t>
            </a:r>
            <a:r>
              <a:rPr lang="cs-CZ" dirty="0" err="1" smtClean="0"/>
              <a:t>resource</a:t>
            </a:r>
            <a:r>
              <a:rPr lang="cs-CZ" dirty="0" smtClean="0"/>
              <a:t>/design-</a:t>
            </a:r>
            <a:r>
              <a:rPr lang="cs-CZ" dirty="0" err="1" smtClean="0"/>
              <a:t>your</a:t>
            </a:r>
            <a:r>
              <a:rPr lang="cs-CZ" dirty="0" smtClean="0"/>
              <a:t>-</a:t>
            </a:r>
            <a:r>
              <a:rPr lang="cs-CZ" dirty="0" err="1" smtClean="0"/>
              <a:t>action</a:t>
            </a:r>
            <a:r>
              <a:rPr lang="cs-CZ" dirty="0" smtClean="0"/>
              <a:t>-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OPATŘENÍ PRO ZVÝŠENÍ PODÍLU ŽEN VE VĚDĚ A JEJICH ZASTOUPENÍ VE VEDOUCÍCH A ROZHODOVACÍCH POZICÍCH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Úprava pravidel výběru pracovních sil: 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otevřená inzerce pozic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genderová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korektnost inzerce (případně i formulka „ženy jsou vítány“)</a:t>
            </a: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aktivní vyhledávání a oslovování možných kandidátek-žen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pravidlo zastoupení obou pohlaví mezi kandidujícími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případě,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že se žena nepřihlásí, může být například vyžadována zpráva o krocích, které komise pro eliminaci tohoto rizika učinila)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zastoupení žen i mužů ve výběrové komisi a její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genderová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senzitivita (vyškolení) </a:t>
            </a:r>
          </a:p>
          <a:p>
            <a:pPr>
              <a:buFont typeface="Arial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dokumentace výběrových řízení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Slaďování pracovního a osobního života: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zařízení péče o děti, zajištění míst v existujících zařízeních nebo poskytování hlídání, příspěvky na péči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jasná pravidla pro dostupnost flexibilních režimů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automatické prodloužení smlouvy na dobu určitou o čas strávený na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Hanken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Finland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v délce odpovídající skutečné mateřské (3 měsíce), otcovské (2 týdny) a rodičovské (6 měsíců)).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zohledňování potřeb rodičů s malými dětmi při sestavování rozvrhu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 </a:t>
            </a:r>
            <a:r>
              <a:rPr lang="cs-CZ" sz="1200" b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Warwick</a:t>
            </a:r>
            <a:endParaRPr lang="cs-CZ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Fond pro podporu zaměstnanců/kyň, kteří pečují o děti či další osoby, aby se mohli účastnit konferencí (které jsou nezbytné pro jejich kariérní růst).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plotina.eu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conference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-care-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Universität</a:t>
            </a:r>
            <a:r>
              <a:rPr lang="cs-CZ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Konstanz</a:t>
            </a:r>
            <a:r>
              <a:rPr lang="cs-CZ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(University </a:t>
            </a:r>
            <a:r>
              <a:rPr lang="cs-CZ" sz="1200" b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Konstanz</a:t>
            </a:r>
            <a:r>
              <a:rPr lang="cs-CZ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Služby péče o děti studujících a zaměstnanců/kyň (od věku 3 měsíců do 15 let):</a:t>
            </a:r>
          </a:p>
          <a:p>
            <a:pPr lvl="0">
              <a:buFont typeface="Arial" pitchFamily="34" charset="0"/>
              <a:buChar char="•"/>
            </a:pPr>
            <a:r>
              <a:rPr lang="cs-CZ" sz="1200" u="none" strike="noStrike" dirty="0" smtClean="0"/>
              <a:t>klasické školky pro děti od 6 měsíců do 10 let</a:t>
            </a:r>
            <a:endParaRPr lang="cs-CZ" u="none" strike="noStrike" dirty="0" smtClean="0"/>
          </a:p>
          <a:p>
            <a:pPr lvl="0">
              <a:buFont typeface="Arial" pitchFamily="34" charset="0"/>
              <a:buChar char="•"/>
            </a:pPr>
            <a:r>
              <a:rPr lang="cs-CZ" sz="1200" u="none" strike="noStrike" dirty="0" smtClean="0"/>
              <a:t>dětského koutku pro děti od 6 měsíců do 6 let (nárazové a krátkodobé hlídání)</a:t>
            </a:r>
            <a:endParaRPr lang="cs-CZ" u="none" strike="noStrike" dirty="0" smtClean="0"/>
          </a:p>
          <a:p>
            <a:pPr lvl="0">
              <a:buFont typeface="Arial" pitchFamily="34" charset="0"/>
              <a:buChar char="•"/>
            </a:pPr>
            <a:r>
              <a:rPr lang="cs-CZ" sz="1200" u="none" strike="noStrike" dirty="0" smtClean="0"/>
              <a:t>flexibilního hlídání u studujících a zaměstnanců/kyň univerzity u nich doma (v pracovní době od 8-20 hodin, v délce 2-6 hodin denně maximálně </a:t>
            </a:r>
            <a:r>
              <a:rPr lang="cs-CZ" sz="1200" u="none" strike="noStrike" dirty="0" err="1" smtClean="0"/>
              <a:t>3x</a:t>
            </a:r>
            <a:r>
              <a:rPr lang="cs-CZ" sz="1200" u="none" strike="noStrike" dirty="0" smtClean="0"/>
              <a:t> za sebou, za částku 4 Euro/hod pro studující a 6 Euro/hod pro ostatní)</a:t>
            </a:r>
            <a:endParaRPr lang="cs-CZ" u="none" strike="noStrike" dirty="0" smtClean="0"/>
          </a:p>
          <a:p>
            <a:pPr lvl="0">
              <a:buFont typeface="Arial" pitchFamily="34" charset="0"/>
              <a:buChar char="•"/>
            </a:pPr>
            <a:r>
              <a:rPr lang="cs-CZ" sz="1200" u="none" strike="noStrike" dirty="0" smtClean="0"/>
              <a:t>hlídání dětí o sobotách</a:t>
            </a:r>
            <a:endParaRPr lang="cs-CZ" u="none" strike="noStrike" dirty="0" smtClean="0"/>
          </a:p>
          <a:p>
            <a:pPr lvl="0">
              <a:buFont typeface="Arial" pitchFamily="34" charset="0"/>
              <a:buChar char="•"/>
            </a:pPr>
            <a:r>
              <a:rPr lang="cs-CZ" sz="1200" u="none" strike="noStrike" dirty="0" smtClean="0"/>
              <a:t>hlídání dětí při akcích organizovaných univerzitou</a:t>
            </a:r>
            <a:endParaRPr lang="cs-CZ" u="none" strike="noStrike" dirty="0" smtClean="0"/>
          </a:p>
          <a:p>
            <a:pPr lvl="0">
              <a:buFont typeface="Arial" pitchFamily="34" charset="0"/>
              <a:buChar char="•"/>
            </a:pPr>
            <a:r>
              <a:rPr lang="cs-CZ" sz="1200" u="none" strike="noStrike" dirty="0" smtClean="0"/>
              <a:t>prázdninové tábory a programy pro děti (např. s populárně vědeckou tematikou pro děti od 6 do 15 let)</a:t>
            </a:r>
            <a:endParaRPr lang="cs-CZ" u="none" strike="noStrike" dirty="0" smtClean="0"/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://www.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konstanz.de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gleichstellungsreferat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kinderbetreuung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Návraty: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poskytnutí možnosti přestávky ve výuce (např. semestr, 6 měsíců) za účelem plné koncentrace na výzkumné aktivity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Úprava pravidel hodnocení výkonu: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zohlednění kariérní přestávky z důvodu péče (a jiných relevantních důvodů)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např.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Università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Bologna -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UNIBO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(University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Bologna)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plotina.eu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-maternity/</a:t>
            </a:r>
          </a:p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9B3-220D-4E20-AD63-5FBD15CE46F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380B-FF8C-4913-B277-7AE1FC550F40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D5AF-9136-4DCC-A290-0E6F0E031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380B-FF8C-4913-B277-7AE1FC550F40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D5AF-9136-4DCC-A290-0E6F0E031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380B-FF8C-4913-B277-7AE1FC550F40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D5AF-9136-4DCC-A290-0E6F0E031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380B-FF8C-4913-B277-7AE1FC550F40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D5AF-9136-4DCC-A290-0E6F0E031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380B-FF8C-4913-B277-7AE1FC550F40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D5AF-9136-4DCC-A290-0E6F0E031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380B-FF8C-4913-B277-7AE1FC550F40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D5AF-9136-4DCC-A290-0E6F0E031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380B-FF8C-4913-B277-7AE1FC550F40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D5AF-9136-4DCC-A290-0E6F0E031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380B-FF8C-4913-B277-7AE1FC550F40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D5AF-9136-4DCC-A290-0E6F0E031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380B-FF8C-4913-B277-7AE1FC550F40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D5AF-9136-4DCC-A290-0E6F0E031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380B-FF8C-4913-B277-7AE1FC550F40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D5AF-9136-4DCC-A290-0E6F0E031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380B-FF8C-4913-B277-7AE1FC550F40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D5AF-9136-4DCC-A290-0E6F0E031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380B-FF8C-4913-B277-7AE1FC550F40}" type="datetimeFigureOut">
              <a:rPr lang="cs-CZ" smtClean="0"/>
              <a:pPr/>
              <a:t>6. 1. 2019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9D5AF-9136-4DCC-A290-0E6F0E031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ger-tools-for-action.eu/en/resource/design-your-action-plan" TargetMode="External"/><Relationship Id="rId3" Type="http://schemas.openxmlformats.org/officeDocument/2006/relationships/hyperlink" Target="https://eige.europa.eu/gender-mainstreaming/toolkits/gear" TargetMode="External"/><Relationship Id="rId7" Type="http://schemas.openxmlformats.org/officeDocument/2006/relationships/hyperlink" Target="http://www.plotina.eu/plotina-library-of-action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qual-ist.eu/gender-equality-plans/" TargetMode="External"/><Relationship Id="rId5" Type="http://schemas.openxmlformats.org/officeDocument/2006/relationships/hyperlink" Target="http://genderaveda.cz/genderova-rovnost-ve-vyzkumne-instituci-jak-na-to/" TargetMode="External"/><Relationship Id="rId4" Type="http://schemas.openxmlformats.org/officeDocument/2006/relationships/hyperlink" Target="https://s-ic.cz/wp-content/uploads/2018/01/TRIGGERING-INSTITUTIONAL-CHANGE-TRIGGER-GuideLines.pdf" TargetMode="External"/><Relationship Id="rId9" Type="http://schemas.openxmlformats.org/officeDocument/2006/relationships/hyperlink" Target="http://triggerproject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7843838" cy="1470025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PLÁNY </a:t>
            </a:r>
            <a:r>
              <a:rPr lang="cs-CZ" sz="3600" b="1" dirty="0" err="1" smtClean="0"/>
              <a:t>GENDEROVÉ</a:t>
            </a:r>
            <a:r>
              <a:rPr lang="cs-CZ" sz="3600" b="1" dirty="0" smtClean="0"/>
              <a:t> ROVNOSTI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71670" y="4857760"/>
            <a:ext cx="5072098" cy="928694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>Národní kontaktní centrum – </a:t>
            </a:r>
            <a:r>
              <a:rPr lang="cs-CZ" dirty="0" err="1" smtClean="0">
                <a:latin typeface="+mn-lt"/>
              </a:rPr>
              <a:t>gender</a:t>
            </a:r>
            <a:r>
              <a:rPr lang="cs-CZ" dirty="0" smtClean="0">
                <a:latin typeface="+mn-lt"/>
              </a:rPr>
              <a:t> a věda</a:t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>Sociologický ústav </a:t>
            </a:r>
            <a:r>
              <a:rPr lang="cs-CZ" dirty="0" err="1" smtClean="0">
                <a:latin typeface="+mn-lt"/>
              </a:rPr>
              <a:t>AV</a:t>
            </a:r>
            <a:r>
              <a:rPr lang="cs-CZ" dirty="0" smtClean="0">
                <a:latin typeface="+mn-lt"/>
              </a:rPr>
              <a:t> ČR, v.v.i.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22860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71090"/>
            <a:ext cx="1987475" cy="141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6413" cy="754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ZPŮSOB VÝBĚRU PRACOVNÍCH SIL</a:t>
            </a:r>
            <a:r>
              <a:rPr lang="cs-CZ" sz="2400" u="sng" dirty="0" smtClean="0"/>
              <a:t> </a:t>
            </a:r>
          </a:p>
          <a:p>
            <a:pPr lvl="1"/>
            <a:r>
              <a:rPr lang="cs-CZ" sz="2400" dirty="0" smtClean="0"/>
              <a:t>otevřená inzerce pozic</a:t>
            </a:r>
          </a:p>
          <a:p>
            <a:pPr lvl="1"/>
            <a:r>
              <a:rPr lang="cs-CZ" sz="2400" dirty="0" err="1" smtClean="0"/>
              <a:t>genderová</a:t>
            </a:r>
            <a:r>
              <a:rPr lang="cs-CZ" sz="2400" dirty="0" smtClean="0"/>
              <a:t> korektnost inzerce (případně i užití formulky „ženy jsou vítány“)</a:t>
            </a:r>
          </a:p>
          <a:p>
            <a:pPr lvl="1"/>
            <a:r>
              <a:rPr lang="cs-CZ" sz="2400" dirty="0" smtClean="0"/>
              <a:t>aktivní vyhledávání a oslovování možných kandidátek-žen</a:t>
            </a:r>
          </a:p>
          <a:p>
            <a:pPr lvl="1"/>
            <a:r>
              <a:rPr lang="cs-CZ" sz="2400" dirty="0" smtClean="0"/>
              <a:t>pravidlo zastoupení obou pohlaví mezi kandidujícími</a:t>
            </a:r>
          </a:p>
          <a:p>
            <a:pPr lvl="1"/>
            <a:r>
              <a:rPr lang="cs-CZ" sz="2400" dirty="0" smtClean="0"/>
              <a:t>zastoupení žen ve výběrové komisi a její </a:t>
            </a:r>
            <a:r>
              <a:rPr lang="cs-CZ" sz="2400" dirty="0" err="1" smtClean="0"/>
              <a:t>genderová</a:t>
            </a:r>
            <a:r>
              <a:rPr lang="cs-CZ" sz="2400" dirty="0" smtClean="0"/>
              <a:t> senzitivita (vyškolení)</a:t>
            </a:r>
          </a:p>
          <a:p>
            <a:pPr lvl="1"/>
            <a:r>
              <a:rPr lang="cs-CZ" sz="2400" dirty="0" smtClean="0"/>
              <a:t>dokumentace výběrových řízení </a:t>
            </a:r>
          </a:p>
          <a:p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000504"/>
            <a:ext cx="237156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SLAĎOVÁNÍ PRACOVNÍHO A OSOBNÍHO ŽIVOTA</a:t>
            </a:r>
          </a:p>
          <a:p>
            <a:pPr lvl="1"/>
            <a:r>
              <a:rPr lang="cs-CZ" sz="2400" dirty="0" smtClean="0"/>
              <a:t>zařízení péče o děti nebo poskytování hlídání, příspěvky na péči </a:t>
            </a:r>
          </a:p>
          <a:p>
            <a:pPr lvl="1"/>
            <a:r>
              <a:rPr lang="cs-CZ" sz="2400" dirty="0" smtClean="0"/>
              <a:t>prodloužení smlouvy na dobu určitou o čas strávený na </a:t>
            </a:r>
            <a:r>
              <a:rPr lang="cs-CZ" sz="2400" dirty="0" err="1" smtClean="0"/>
              <a:t>MD</a:t>
            </a:r>
            <a:r>
              <a:rPr lang="cs-CZ" sz="2400" dirty="0" smtClean="0"/>
              <a:t>/</a:t>
            </a:r>
            <a:r>
              <a:rPr lang="cs-CZ" sz="2400" dirty="0" err="1" smtClean="0"/>
              <a:t>RD</a:t>
            </a:r>
            <a:r>
              <a:rPr lang="cs-CZ" sz="2400" dirty="0" smtClean="0"/>
              <a:t> </a:t>
            </a:r>
          </a:p>
          <a:p>
            <a:pPr lvl="1"/>
            <a:r>
              <a:rPr lang="cs-CZ" sz="2400" dirty="0" smtClean="0"/>
              <a:t>jasná pravidla pro dostupnost flexibilních režimů</a:t>
            </a:r>
          </a:p>
          <a:p>
            <a:pPr lvl="1"/>
            <a:r>
              <a:rPr lang="cs-CZ" sz="2400" dirty="0" smtClean="0"/>
              <a:t>zohledňování potřeb rodičů s malými dětmi při sestavování rozvrhu</a:t>
            </a:r>
          </a:p>
          <a:p>
            <a:endParaRPr lang="cs-CZ" sz="1000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NÁVRATY Z RODIČOVSKÉ „DOVOLENÉ“</a:t>
            </a:r>
          </a:p>
          <a:p>
            <a:pPr lvl="1"/>
            <a:r>
              <a:rPr lang="cs-CZ" sz="2400" dirty="0" smtClean="0"/>
              <a:t>poskytnutí možnosti přestávky ve výuce za účelem plné koncentrace na výzkumné aktivity </a:t>
            </a:r>
            <a:endParaRPr lang="cs-CZ" sz="2400" u="sng" dirty="0" smtClean="0"/>
          </a:p>
          <a:p>
            <a:endParaRPr lang="cs-CZ" sz="1000" u="sng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ÚPRAVA PRAVIDEL HODNOCENÍ VÝKONU</a:t>
            </a:r>
          </a:p>
          <a:p>
            <a:pPr lvl="1"/>
            <a:r>
              <a:rPr lang="cs-CZ" sz="2400" dirty="0" smtClean="0"/>
              <a:t>zohlednění kariérní přestávky z důvodu péče (a jiných relevantních důvodů) </a:t>
            </a:r>
          </a:p>
          <a:p>
            <a:endParaRPr lang="cs-CZ" sz="1300" u="sng" dirty="0" smtClean="0"/>
          </a:p>
          <a:p>
            <a:endParaRPr lang="cs-CZ" sz="2200" u="sng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KARIÉRNÍ POSTUP </a:t>
            </a:r>
          </a:p>
          <a:p>
            <a:pPr lvl="1"/>
            <a:r>
              <a:rPr lang="cs-CZ" dirty="0" smtClean="0"/>
              <a:t>vytváření individuálních kariérních plánů ve spolupráci s vedoucími a jejich pravidelné vyhodnocování </a:t>
            </a:r>
          </a:p>
          <a:p>
            <a:pPr lvl="1"/>
            <a:endParaRPr lang="cs-CZ" sz="1300" dirty="0" smtClean="0"/>
          </a:p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AKTIVITY PRO ROVNOU DĚLBU „NEVIDITELNÉ“ PRÁCE</a:t>
            </a:r>
            <a:endParaRPr lang="cs-CZ" sz="2800" dirty="0" smtClean="0"/>
          </a:p>
          <a:p>
            <a:pPr lvl="1"/>
            <a:r>
              <a:rPr lang="cs-CZ" dirty="0" smtClean="0"/>
              <a:t>vytvoření sdíleného dokumentu s těmito aktivitami (konzultace prací, aktivity zaměřené na nábor studujících apod.) a jejich spravedlivé rozdělení mezi zaměstnance a zaměstnankyně </a:t>
            </a:r>
          </a:p>
          <a:p>
            <a:pPr lvl="1"/>
            <a:endParaRPr lang="cs-CZ" sz="13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SPECIFICKÁ PODPORA ŽEN</a:t>
            </a:r>
          </a:p>
          <a:p>
            <a:pPr lvl="1"/>
            <a:r>
              <a:rPr lang="cs-CZ" dirty="0" smtClean="0"/>
              <a:t>síťovací akce zaměřené primárně na ženy</a:t>
            </a:r>
          </a:p>
          <a:p>
            <a:pPr lvl="1"/>
            <a:r>
              <a:rPr lang="cs-CZ" dirty="0" smtClean="0"/>
              <a:t>stipendia pro excelentní vědkyně-ženy </a:t>
            </a:r>
          </a:p>
          <a:p>
            <a:pPr lvl="1"/>
            <a:r>
              <a:rPr lang="cs-CZ" dirty="0" smtClean="0"/>
              <a:t>semináře pro psaní grantových žádostí, podpora v roli hlavních </a:t>
            </a:r>
            <a:r>
              <a:rPr lang="cs-CZ" dirty="0" err="1" smtClean="0"/>
              <a:t>řešitelek</a:t>
            </a:r>
            <a:r>
              <a:rPr lang="cs-CZ" dirty="0" smtClean="0"/>
              <a:t>, podpora v osvojování vůdčích schopností</a:t>
            </a:r>
          </a:p>
          <a:p>
            <a:pPr lvl="1"/>
            <a:r>
              <a:rPr lang="cs-CZ" dirty="0" err="1" smtClean="0"/>
              <a:t>mentoringové</a:t>
            </a:r>
            <a:r>
              <a:rPr lang="cs-CZ" dirty="0" smtClean="0"/>
              <a:t> programy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cs-CZ" sz="2800" u="sng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PODPORA ŽEN VE VEDOUCÍCH POZICÍCH</a:t>
            </a:r>
          </a:p>
          <a:p>
            <a:pPr lvl="0"/>
            <a:r>
              <a:rPr lang="cs-CZ" sz="2800" dirty="0" smtClean="0"/>
              <a:t>specifické tréninky na podporu vůdčích schopností, </a:t>
            </a:r>
            <a:r>
              <a:rPr lang="cs-CZ" sz="2800" dirty="0" err="1" smtClean="0"/>
              <a:t>mentoring</a:t>
            </a:r>
            <a:r>
              <a:rPr lang="cs-CZ" sz="2800" dirty="0" smtClean="0"/>
              <a:t>, </a:t>
            </a:r>
            <a:r>
              <a:rPr lang="cs-CZ" sz="2800" dirty="0" err="1" smtClean="0"/>
              <a:t>koučing</a:t>
            </a:r>
            <a:endParaRPr lang="cs-CZ" sz="2800" dirty="0" smtClean="0"/>
          </a:p>
          <a:p>
            <a:pPr lvl="0"/>
            <a:r>
              <a:rPr lang="cs-CZ" sz="2800" dirty="0" smtClean="0"/>
              <a:t>kvalifikační grant pro ženy umožňující jejich uvolnění z výuky a intenzivní práci na výzkumu a publikacích</a:t>
            </a:r>
          </a:p>
          <a:p>
            <a:pPr lvl="0"/>
            <a:r>
              <a:rPr lang="cs-CZ" sz="2800" dirty="0" smtClean="0"/>
              <a:t>stanovení cílů nebo kvót pro podíl žen ve vedoucích (či rozhodovacích) pozicích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3877635" cy="221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FF0000"/>
                </a:solidFill>
              </a:rPr>
              <a:t>AKTIVITY ZAMĚŘENÉ NA KULTURNÍ A SYMBOLICKOU ROVINU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 smtClean="0"/>
              <a:t>zvyšování povědomí a </a:t>
            </a:r>
            <a:r>
              <a:rPr lang="cs-CZ" sz="3000" dirty="0" err="1" smtClean="0"/>
              <a:t>genderové</a:t>
            </a:r>
            <a:r>
              <a:rPr lang="cs-CZ" sz="3000" dirty="0" smtClean="0"/>
              <a:t> senzitivity, odstraňování stereotypů (školení pro různé skupiny, začlenění tématu do výuky, Den dívek ve STEM oborech apod.)</a:t>
            </a:r>
          </a:p>
          <a:p>
            <a:r>
              <a:rPr lang="cs-CZ" sz="3000" dirty="0" err="1" smtClean="0"/>
              <a:t>genderově</a:t>
            </a:r>
            <a:r>
              <a:rPr lang="cs-CZ" sz="3000" dirty="0" smtClean="0"/>
              <a:t> senzitivní jazyk a vyváženost ve vizuální reprezentaci</a:t>
            </a:r>
          </a:p>
          <a:p>
            <a:r>
              <a:rPr lang="cs-CZ" sz="3000" dirty="0" smtClean="0"/>
              <a:t>zviditelňování žen-vědkyň a důraz na patřičné zastoupení žen mezi zvanými přednášejícími  </a:t>
            </a:r>
          </a:p>
          <a:p>
            <a:r>
              <a:rPr lang="cs-CZ" sz="3000" dirty="0" smtClean="0"/>
              <a:t>kodexy komunikace zacílené na eliminaci sexismu či sexuálního obtěžování </a:t>
            </a:r>
          </a:p>
          <a:p>
            <a:r>
              <a:rPr lang="cs-CZ" sz="3000" dirty="0" smtClean="0"/>
              <a:t>podpora </a:t>
            </a:r>
            <a:r>
              <a:rPr lang="cs-CZ" sz="3000" dirty="0" err="1" smtClean="0"/>
              <a:t>genderové</a:t>
            </a:r>
            <a:r>
              <a:rPr lang="cs-CZ" sz="3000" dirty="0" smtClean="0"/>
              <a:t> rovnosti v instituci ze strany vedení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USTAVENÍ PRACOVNÍ POZICE NEBO TĚLESA S AGENDOU PODPORY </a:t>
            </a:r>
            <a:r>
              <a:rPr lang="cs-CZ" b="1" dirty="0" err="1" smtClean="0">
                <a:solidFill>
                  <a:srgbClr val="FF0000"/>
                </a:solidFill>
              </a:rPr>
              <a:t>GENDEROVÉ</a:t>
            </a:r>
            <a:r>
              <a:rPr lang="cs-CZ" b="1" dirty="0" smtClean="0">
                <a:solidFill>
                  <a:srgbClr val="FF0000"/>
                </a:solidFill>
              </a:rPr>
              <a:t> ROVNOSTI</a:t>
            </a:r>
            <a:endParaRPr lang="cs-CZ" dirty="0" smtClean="0"/>
          </a:p>
          <a:p>
            <a:r>
              <a:rPr lang="cs-CZ" dirty="0" smtClean="0"/>
              <a:t>osoba s úvazkem na </a:t>
            </a:r>
            <a:r>
              <a:rPr lang="cs-CZ" dirty="0" err="1" smtClean="0"/>
              <a:t>genderovou</a:t>
            </a:r>
            <a:r>
              <a:rPr lang="cs-CZ" dirty="0" smtClean="0"/>
              <a:t> agendu </a:t>
            </a:r>
          </a:p>
          <a:p>
            <a:r>
              <a:rPr lang="cs-CZ" dirty="0" smtClean="0"/>
              <a:t>síť osob na každé katedře/ústavu a jejich společné aktivity</a:t>
            </a:r>
          </a:p>
          <a:p>
            <a:pPr lvl="0"/>
            <a:r>
              <a:rPr lang="cs-CZ" dirty="0" smtClean="0"/>
              <a:t>specifické komise se zástupci/</a:t>
            </a:r>
            <a:r>
              <a:rPr lang="cs-CZ" dirty="0" err="1" smtClean="0"/>
              <a:t>kyněmi</a:t>
            </a:r>
            <a:r>
              <a:rPr lang="cs-CZ" dirty="0" smtClean="0"/>
              <a:t> různých skupin (HR, management, různé skupiny zaměstnaných, studující apod.)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ZAČLEŇOVÁNÍ </a:t>
            </a:r>
            <a:r>
              <a:rPr lang="cs-CZ" b="1" dirty="0" err="1" smtClean="0">
                <a:solidFill>
                  <a:srgbClr val="FF0000"/>
                </a:solidFill>
              </a:rPr>
              <a:t>GENDEROVÉ</a:t>
            </a:r>
            <a:r>
              <a:rPr lang="cs-CZ" b="1" dirty="0" smtClean="0">
                <a:solidFill>
                  <a:srgbClr val="FF0000"/>
                </a:solidFill>
              </a:rPr>
              <a:t> PERSPEKTIVY DO OBSAHU VÝUKY A VÝZKUMU</a:t>
            </a:r>
          </a:p>
          <a:p>
            <a:r>
              <a:rPr lang="cs-CZ" dirty="0" smtClean="0"/>
              <a:t>pořádání seminářů k tématu integrace </a:t>
            </a:r>
            <a:r>
              <a:rPr lang="cs-CZ" dirty="0" err="1" smtClean="0"/>
              <a:t>genderové</a:t>
            </a:r>
            <a:r>
              <a:rPr lang="cs-CZ" dirty="0" smtClean="0"/>
              <a:t> dimenze</a:t>
            </a:r>
          </a:p>
          <a:p>
            <a:r>
              <a:rPr lang="cs-CZ" dirty="0" smtClean="0"/>
              <a:t>ustavení ocenění za nejlepší využití </a:t>
            </a:r>
            <a:r>
              <a:rPr lang="cs-CZ" dirty="0" err="1" smtClean="0"/>
              <a:t>genderové</a:t>
            </a:r>
            <a:r>
              <a:rPr lang="cs-CZ" dirty="0" smtClean="0"/>
              <a:t> perspektivy ve výzkumu a výuce </a:t>
            </a:r>
          </a:p>
          <a:p>
            <a:r>
              <a:rPr lang="cs-CZ" dirty="0" smtClean="0"/>
              <a:t>hostující profesura v oblasti aplikace </a:t>
            </a:r>
            <a:r>
              <a:rPr lang="cs-CZ" dirty="0" err="1" smtClean="0"/>
              <a:t>genderové</a:t>
            </a:r>
            <a:r>
              <a:rPr lang="cs-CZ" dirty="0" smtClean="0"/>
              <a:t> perspektivy konkrétních oborech</a:t>
            </a:r>
          </a:p>
          <a:p>
            <a:r>
              <a:rPr lang="cs-CZ" dirty="0" smtClean="0"/>
              <a:t>vytváření databáze kvalifikačních prací s </a:t>
            </a:r>
            <a:r>
              <a:rPr lang="cs-CZ" dirty="0" err="1" smtClean="0"/>
              <a:t>genderovou</a:t>
            </a:r>
            <a:r>
              <a:rPr lang="cs-CZ" dirty="0" smtClean="0"/>
              <a:t> perspektivou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93978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00B050"/>
                </a:solidFill>
              </a:rPr>
              <a:t>DALŠÍ KROKY K ÚSPĚCHU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finanční zajištění</a:t>
            </a:r>
          </a:p>
          <a:p>
            <a:r>
              <a:rPr lang="cs-CZ" dirty="0" smtClean="0"/>
              <a:t>explicitní podpora vedení instituce</a:t>
            </a:r>
          </a:p>
          <a:p>
            <a:r>
              <a:rPr lang="cs-CZ" dirty="0" smtClean="0"/>
              <a:t>personální zajištění aktivit</a:t>
            </a:r>
          </a:p>
          <a:p>
            <a:pPr lvl="0"/>
            <a:r>
              <a:rPr lang="cs-CZ" dirty="0" smtClean="0"/>
              <a:t>průběžné rozšiřování zapojených skupin (vedoucí pozice, výzkumníci a vyučující, HR oddělení, studující, organizace s </a:t>
            </a:r>
            <a:r>
              <a:rPr lang="cs-CZ" dirty="0" err="1" smtClean="0"/>
              <a:t>genderovou</a:t>
            </a:r>
            <a:r>
              <a:rPr lang="cs-CZ" dirty="0" smtClean="0"/>
              <a:t> expertizou, partnerské organizace)</a:t>
            </a:r>
          </a:p>
          <a:p>
            <a:pPr lvl="0"/>
            <a:r>
              <a:rPr lang="cs-CZ" dirty="0" smtClean="0"/>
              <a:t>zveřejnění plánu a jeho viditelnost</a:t>
            </a:r>
          </a:p>
          <a:p>
            <a:pPr lvl="0"/>
            <a:r>
              <a:rPr lang="cs-CZ" dirty="0" smtClean="0"/>
              <a:t>průběžná komunikace účelu a cílů se všemi zapojenými aktéry 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93978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00B0F0"/>
                </a:solidFill>
              </a:rPr>
              <a:t>ARGUMENTAČNÍ STRATEGIE</a:t>
            </a:r>
            <a:endParaRPr lang="cs-CZ" sz="3600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>
            <a:normAutofit fontScale="70000" lnSpcReduction="20000"/>
          </a:bodyPr>
          <a:lstStyle/>
          <a:p>
            <a:r>
              <a:rPr lang="cs-CZ" sz="3400" dirty="0" smtClean="0"/>
              <a:t>Vyváženost a rovnost příležitostí jako otázka </a:t>
            </a:r>
            <a:r>
              <a:rPr lang="cs-CZ" sz="3400" dirty="0" err="1" smtClean="0"/>
              <a:t>férovosti</a:t>
            </a:r>
            <a:r>
              <a:rPr lang="cs-CZ" sz="3400" dirty="0" smtClean="0"/>
              <a:t>.</a:t>
            </a:r>
          </a:p>
          <a:p>
            <a:r>
              <a:rPr lang="cs-CZ" sz="3400" dirty="0" smtClean="0"/>
              <a:t>Zlepšení pracovního prostředí.</a:t>
            </a:r>
          </a:p>
          <a:p>
            <a:r>
              <a:rPr lang="cs-CZ" sz="3400" dirty="0" smtClean="0"/>
              <a:t>Nalákání a udržení „těch nejlepších“ bez ohledu na pohlaví.</a:t>
            </a:r>
          </a:p>
          <a:p>
            <a:r>
              <a:rPr lang="cs-CZ" sz="3400" dirty="0" smtClean="0"/>
              <a:t>Naplňování cílů národních a evropských politik, zajištění souladu s legislativou.</a:t>
            </a:r>
          </a:p>
          <a:p>
            <a:r>
              <a:rPr lang="cs-CZ" sz="3400" dirty="0" smtClean="0"/>
              <a:t>Přínosy </a:t>
            </a:r>
            <a:r>
              <a:rPr lang="cs-CZ" sz="3400" dirty="0" err="1" smtClean="0"/>
              <a:t>diverzity</a:t>
            </a:r>
            <a:r>
              <a:rPr lang="cs-CZ" sz="3400" dirty="0" smtClean="0"/>
              <a:t> v týmech – zvýšená kreativita i efektivita, zahrnutí více perspektiv.</a:t>
            </a:r>
          </a:p>
          <a:p>
            <a:r>
              <a:rPr lang="cs-CZ" sz="3400" dirty="0" smtClean="0"/>
              <a:t>Možné ekonomické přínosy (zvláště pak v zemích, kde implementaci </a:t>
            </a:r>
            <a:r>
              <a:rPr lang="cs-CZ" sz="3400" dirty="0" err="1" smtClean="0"/>
              <a:t>GEPs</a:t>
            </a:r>
            <a:r>
              <a:rPr lang="cs-CZ" sz="3400" dirty="0" smtClean="0"/>
              <a:t> zohledňují grantové agentury).</a:t>
            </a:r>
          </a:p>
          <a:p>
            <a:r>
              <a:rPr lang="cs-CZ" sz="3400" dirty="0" smtClean="0"/>
              <a:t>Zahrnutí různých perspektiv zvyšuje relevanci výsledků výzkumu pro různé sociální skupiny a přispívá ke zvyšování kvality a excelence.</a:t>
            </a:r>
          </a:p>
          <a:p>
            <a:r>
              <a:rPr lang="cs-CZ" sz="3400" dirty="0" smtClean="0"/>
              <a:t>Otázka dobré reputace instituce.</a:t>
            </a:r>
          </a:p>
          <a:p>
            <a:r>
              <a:rPr lang="cs-CZ" sz="3400" b="1" dirty="0" smtClean="0">
                <a:solidFill>
                  <a:srgbClr val="00B0F0"/>
                </a:solidFill>
              </a:rPr>
              <a:t>Různé argumenty fungují v různých organizačních kulturách, osob z různých pozic i typů jedinců</a:t>
            </a:r>
            <a:r>
              <a:rPr lang="cs-CZ" sz="3400" dirty="0" smtClean="0">
                <a:solidFill>
                  <a:srgbClr val="00B0F0"/>
                </a:solidFill>
              </a:rPr>
              <a:t>.</a:t>
            </a:r>
            <a:endParaRPr lang="cs-CZ" sz="34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00B050"/>
                </a:solidFill>
              </a:rPr>
              <a:t>DALŠÍ KROKY K ÚSPĚCHU </a:t>
            </a:r>
            <a:r>
              <a:rPr lang="cs-CZ" sz="3600" dirty="0" smtClean="0">
                <a:solidFill>
                  <a:srgbClr val="00B050"/>
                </a:solidFill>
              </a:rPr>
              <a:t>(pokračování)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snažit se začlenit opatření na podporu </a:t>
            </a:r>
            <a:r>
              <a:rPr lang="cs-CZ" dirty="0" err="1" smtClean="0"/>
              <a:t>genderové</a:t>
            </a:r>
            <a:r>
              <a:rPr lang="cs-CZ" dirty="0" smtClean="0"/>
              <a:t> rovnosti do již existujících struktur a organizačních procedur či praktik</a:t>
            </a:r>
          </a:p>
          <a:p>
            <a:r>
              <a:rPr lang="cs-CZ" dirty="0" smtClean="0"/>
              <a:t>přiměřená flexibilita</a:t>
            </a:r>
          </a:p>
          <a:p>
            <a:r>
              <a:rPr lang="cs-CZ" dirty="0" smtClean="0"/>
              <a:t>myslet na udržitelnost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357694"/>
            <a:ext cx="3877635" cy="221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215370" cy="114300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00B050"/>
                </a:solidFill>
              </a:rPr>
              <a:t>CO JE TO PLÁN </a:t>
            </a:r>
            <a:r>
              <a:rPr lang="cs-CZ" sz="2800" b="1" dirty="0" err="1" smtClean="0">
                <a:solidFill>
                  <a:srgbClr val="00B050"/>
                </a:solidFill>
              </a:rPr>
              <a:t>GENDEROVÉ</a:t>
            </a:r>
            <a:r>
              <a:rPr lang="cs-CZ" sz="2800" b="1" dirty="0" smtClean="0">
                <a:solidFill>
                  <a:srgbClr val="00B050"/>
                </a:solidFill>
              </a:rPr>
              <a:t> ROVNOSTI (</a:t>
            </a:r>
            <a:r>
              <a:rPr lang="cs-CZ" sz="2800" b="1" smtClean="0">
                <a:solidFill>
                  <a:srgbClr val="00B050"/>
                </a:solidFill>
              </a:rPr>
              <a:t>GEP)?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76886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Nástroj pro systematické řešení </a:t>
            </a:r>
            <a:r>
              <a:rPr lang="cs-CZ" sz="2800" dirty="0" err="1" smtClean="0"/>
              <a:t>genderové</a:t>
            </a:r>
            <a:r>
              <a:rPr lang="cs-CZ" sz="2800" dirty="0" smtClean="0"/>
              <a:t> rovnosti v instituci (strukturální a kulturní změna).</a:t>
            </a:r>
          </a:p>
          <a:p>
            <a:r>
              <a:rPr lang="cs-CZ" sz="2800" dirty="0" smtClean="0"/>
              <a:t>Soubor cílů, jichž má být dosaženo v konkrétním časovém horizontu, a aktivit a opatření, které mají naplnění daných cílů zajistit.</a:t>
            </a:r>
          </a:p>
          <a:p>
            <a:r>
              <a:rPr lang="cs-CZ" sz="2800" dirty="0" smtClean="0"/>
              <a:t>Cíle a opatření jsou zpravidla sestaveny „na míru“ konkrétní organizace, v závislosti na jejích slabých stránkách a dalších charakteristikách.  </a:t>
            </a:r>
          </a:p>
          <a:p>
            <a:r>
              <a:rPr lang="cs-CZ" sz="2800" dirty="0" smtClean="0"/>
              <a:t>Explicitní závazek instituce věnovat se podpoře </a:t>
            </a:r>
            <a:r>
              <a:rPr lang="cs-CZ" sz="2800" dirty="0" err="1" smtClean="0"/>
              <a:t>genderové</a:t>
            </a:r>
            <a:r>
              <a:rPr lang="cs-CZ" sz="2800" dirty="0" smtClean="0"/>
              <a:t> rovnosti, součást strategie rozvoje.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901014" cy="571504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VYBRANÉ ZDROJE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86478"/>
          </a:xfrm>
        </p:spPr>
        <p:txBody>
          <a:bodyPr>
            <a:noAutofit/>
          </a:bodyPr>
          <a:lstStyle/>
          <a:p>
            <a:r>
              <a:rPr lang="cs-CZ" sz="1700" dirty="0" err="1" smtClean="0"/>
              <a:t>European</a:t>
            </a:r>
            <a:r>
              <a:rPr lang="cs-CZ" sz="1700" dirty="0" smtClean="0"/>
              <a:t> Institute </a:t>
            </a:r>
            <a:r>
              <a:rPr lang="cs-CZ" sz="1700" dirty="0" err="1" smtClean="0"/>
              <a:t>for</a:t>
            </a:r>
            <a:r>
              <a:rPr lang="cs-CZ" sz="1700" dirty="0" smtClean="0"/>
              <a:t> </a:t>
            </a:r>
            <a:r>
              <a:rPr lang="cs-CZ" sz="1700" dirty="0" err="1" smtClean="0"/>
              <a:t>Gender</a:t>
            </a:r>
            <a:r>
              <a:rPr lang="cs-CZ" sz="1700" dirty="0" smtClean="0"/>
              <a:t> </a:t>
            </a:r>
            <a:r>
              <a:rPr lang="cs-CZ" sz="1700" dirty="0" err="1" smtClean="0"/>
              <a:t>Equality</a:t>
            </a:r>
            <a:r>
              <a:rPr lang="cs-CZ" sz="1700" dirty="0" smtClean="0"/>
              <a:t>. </a:t>
            </a:r>
            <a:r>
              <a:rPr lang="cs-CZ" sz="1700" dirty="0" err="1" smtClean="0"/>
              <a:t>2016a</a:t>
            </a:r>
            <a:r>
              <a:rPr lang="cs-CZ" sz="1700" dirty="0" smtClean="0"/>
              <a:t>. </a:t>
            </a:r>
            <a:r>
              <a:rPr lang="cs-CZ" sz="1700" b="1" i="1" dirty="0" err="1" smtClean="0"/>
              <a:t>Gender</a:t>
            </a:r>
            <a:r>
              <a:rPr lang="cs-CZ" sz="1700" b="1" i="1" dirty="0" smtClean="0"/>
              <a:t> </a:t>
            </a:r>
            <a:r>
              <a:rPr lang="cs-CZ" sz="1700" b="1" i="1" dirty="0" err="1" smtClean="0"/>
              <a:t>Equality</a:t>
            </a:r>
            <a:r>
              <a:rPr lang="cs-CZ" sz="1700" b="1" i="1" dirty="0" smtClean="0"/>
              <a:t> in Academia </a:t>
            </a:r>
            <a:r>
              <a:rPr lang="cs-CZ" sz="1700" b="1" i="1" dirty="0" err="1" smtClean="0"/>
              <a:t>and</a:t>
            </a:r>
            <a:r>
              <a:rPr lang="cs-CZ" sz="1700" b="1" i="1" dirty="0" smtClean="0"/>
              <a:t> </a:t>
            </a:r>
            <a:r>
              <a:rPr lang="cs-CZ" sz="1700" b="1" i="1" dirty="0" err="1" smtClean="0"/>
              <a:t>Research</a:t>
            </a:r>
            <a:r>
              <a:rPr lang="cs-CZ" sz="1700" b="1" i="1" dirty="0" smtClean="0"/>
              <a:t> - </a:t>
            </a:r>
            <a:r>
              <a:rPr lang="cs-CZ" sz="1700" b="1" i="1" dirty="0" err="1" smtClean="0"/>
              <a:t>GEAR</a:t>
            </a:r>
            <a:r>
              <a:rPr lang="cs-CZ" sz="1700" b="1" i="1" dirty="0" smtClean="0"/>
              <a:t> </a:t>
            </a:r>
            <a:r>
              <a:rPr lang="cs-CZ" sz="1700" b="1" i="1" dirty="0" err="1" smtClean="0"/>
              <a:t>tool</a:t>
            </a:r>
            <a:r>
              <a:rPr lang="cs-CZ" sz="1700" i="1" dirty="0" smtClean="0"/>
              <a:t>.</a:t>
            </a:r>
            <a:r>
              <a:rPr lang="cs-CZ" sz="1700" dirty="0" smtClean="0"/>
              <a:t> </a:t>
            </a:r>
            <a:r>
              <a:rPr lang="cs-CZ" sz="1700" dirty="0" err="1" smtClean="0"/>
              <a:t>Luxembourg</a:t>
            </a:r>
            <a:r>
              <a:rPr lang="cs-CZ" sz="1700" dirty="0" smtClean="0"/>
              <a:t>: </a:t>
            </a:r>
            <a:r>
              <a:rPr lang="cs-CZ" sz="1700" dirty="0" err="1" smtClean="0"/>
              <a:t>Publications</a:t>
            </a:r>
            <a:r>
              <a:rPr lang="cs-CZ" sz="1700" dirty="0" smtClean="0"/>
              <a:t> Office </a:t>
            </a:r>
            <a:r>
              <a:rPr lang="cs-CZ" sz="1700" dirty="0" err="1" smtClean="0"/>
              <a:t>of</a:t>
            </a:r>
            <a:r>
              <a:rPr lang="cs-CZ" sz="1700" dirty="0" smtClean="0"/>
              <a:t> </a:t>
            </a:r>
            <a:r>
              <a:rPr lang="cs-CZ" sz="1700" dirty="0" err="1" smtClean="0"/>
              <a:t>the</a:t>
            </a:r>
            <a:r>
              <a:rPr lang="cs-CZ" sz="1700" dirty="0" smtClean="0"/>
              <a:t> </a:t>
            </a:r>
            <a:r>
              <a:rPr lang="cs-CZ" sz="1700" dirty="0" err="1" smtClean="0"/>
              <a:t>European</a:t>
            </a:r>
            <a:r>
              <a:rPr lang="cs-CZ" sz="1700" dirty="0" smtClean="0"/>
              <a:t> Union</a:t>
            </a:r>
            <a:r>
              <a:rPr lang="cs-CZ" sz="1700" i="1" dirty="0" smtClean="0"/>
              <a:t>: </a:t>
            </a:r>
            <a:r>
              <a:rPr lang="cs-CZ" sz="1700" u="sng" dirty="0" err="1" smtClean="0">
                <a:hlinkClick r:id="rId3"/>
              </a:rPr>
              <a:t>https</a:t>
            </a:r>
            <a:r>
              <a:rPr lang="cs-CZ" sz="1700" u="sng" dirty="0" smtClean="0">
                <a:hlinkClick r:id="rId3"/>
              </a:rPr>
              <a:t>://</a:t>
            </a:r>
            <a:r>
              <a:rPr lang="cs-CZ" sz="1700" u="sng" dirty="0" err="1" smtClean="0">
                <a:hlinkClick r:id="rId3"/>
              </a:rPr>
              <a:t>eige.europa.eu</a:t>
            </a:r>
            <a:r>
              <a:rPr lang="cs-CZ" sz="1700" u="sng" dirty="0" smtClean="0">
                <a:hlinkClick r:id="rId3"/>
              </a:rPr>
              <a:t>/</a:t>
            </a:r>
            <a:r>
              <a:rPr lang="cs-CZ" sz="1700" u="sng" dirty="0" err="1" smtClean="0">
                <a:hlinkClick r:id="rId3"/>
              </a:rPr>
              <a:t>gender</a:t>
            </a:r>
            <a:r>
              <a:rPr lang="cs-CZ" sz="1700" u="sng" dirty="0" smtClean="0">
                <a:hlinkClick r:id="rId3"/>
              </a:rPr>
              <a:t>-</a:t>
            </a:r>
            <a:r>
              <a:rPr lang="cs-CZ" sz="1700" u="sng" dirty="0" err="1" smtClean="0">
                <a:hlinkClick r:id="rId3"/>
              </a:rPr>
              <a:t>mainstreaming</a:t>
            </a:r>
            <a:r>
              <a:rPr lang="cs-CZ" sz="1700" u="sng" dirty="0" smtClean="0">
                <a:hlinkClick r:id="rId3"/>
              </a:rPr>
              <a:t>/</a:t>
            </a:r>
            <a:r>
              <a:rPr lang="cs-CZ" sz="1700" u="sng" dirty="0" err="1" smtClean="0">
                <a:hlinkClick r:id="rId3"/>
              </a:rPr>
              <a:t>toolkits</a:t>
            </a:r>
            <a:r>
              <a:rPr lang="cs-CZ" sz="1700" u="sng" dirty="0" smtClean="0">
                <a:hlinkClick r:id="rId3"/>
              </a:rPr>
              <a:t>/</a:t>
            </a:r>
            <a:r>
              <a:rPr lang="cs-CZ" sz="1700" u="sng" dirty="0" err="1" smtClean="0">
                <a:hlinkClick r:id="rId3"/>
              </a:rPr>
              <a:t>gear</a:t>
            </a:r>
            <a:endParaRPr lang="cs-CZ" sz="1700" u="sng" dirty="0" smtClean="0"/>
          </a:p>
          <a:p>
            <a:r>
              <a:rPr lang="en-US" sz="1700" b="1" i="1" dirty="0" smtClean="0"/>
              <a:t>Triggering </a:t>
            </a:r>
            <a:r>
              <a:rPr lang="cs-CZ" sz="1700" b="1" i="1" dirty="0" smtClean="0"/>
              <a:t>I</a:t>
            </a:r>
            <a:r>
              <a:rPr lang="en-US" sz="1700" b="1" i="1" dirty="0" smtClean="0"/>
              <a:t>ns</a:t>
            </a:r>
            <a:r>
              <a:rPr lang="cs-CZ" sz="1700" b="1" i="1" dirty="0" smtClean="0"/>
              <a:t>t</a:t>
            </a:r>
            <a:r>
              <a:rPr lang="en-US" sz="1700" b="1" i="1" dirty="0" err="1" smtClean="0"/>
              <a:t>i</a:t>
            </a:r>
            <a:r>
              <a:rPr lang="cs-CZ" sz="1700" b="1" i="1" dirty="0" smtClean="0"/>
              <a:t>t</a:t>
            </a:r>
            <a:r>
              <a:rPr lang="en-US" sz="1700" b="1" i="1" dirty="0" smtClean="0"/>
              <a:t>u</a:t>
            </a:r>
            <a:r>
              <a:rPr lang="cs-CZ" sz="1700" b="1" i="1" dirty="0" smtClean="0"/>
              <a:t>t</a:t>
            </a:r>
            <a:r>
              <a:rPr lang="en-US" sz="1700" b="1" i="1" dirty="0" err="1" smtClean="0"/>
              <a:t>ional</a:t>
            </a:r>
            <a:r>
              <a:rPr lang="en-US" sz="1700" b="1" i="1" dirty="0" smtClean="0"/>
              <a:t> Change Towards </a:t>
            </a:r>
            <a:r>
              <a:rPr lang="cs-CZ" sz="1700" b="1" i="1" dirty="0" smtClean="0"/>
              <a:t>G</a:t>
            </a:r>
            <a:r>
              <a:rPr lang="en-US" sz="1700" b="1" i="1" dirty="0" smtClean="0"/>
              <a:t>ender </a:t>
            </a:r>
            <a:r>
              <a:rPr lang="cs-CZ" sz="1700" b="1" i="1" dirty="0" smtClean="0"/>
              <a:t>E</a:t>
            </a:r>
            <a:r>
              <a:rPr lang="en-US" sz="1700" b="1" i="1" dirty="0" err="1" smtClean="0"/>
              <a:t>quali</a:t>
            </a:r>
            <a:r>
              <a:rPr lang="cs-CZ" sz="1700" b="1" i="1" dirty="0" smtClean="0"/>
              <a:t>t</a:t>
            </a:r>
            <a:r>
              <a:rPr lang="en-US" sz="1700" b="1" i="1" dirty="0" smtClean="0"/>
              <a:t>y in </a:t>
            </a:r>
            <a:r>
              <a:rPr lang="cs-CZ" sz="1700" b="1" i="1" dirty="0" err="1" smtClean="0"/>
              <a:t>Sc</a:t>
            </a:r>
            <a:r>
              <a:rPr lang="en-US" sz="1700" b="1" i="1" dirty="0" err="1" smtClean="0"/>
              <a:t>ien</a:t>
            </a:r>
            <a:r>
              <a:rPr lang="cs-CZ" sz="1700" b="1" i="1" dirty="0" smtClean="0"/>
              <a:t>c</a:t>
            </a:r>
            <a:r>
              <a:rPr lang="en-US" sz="1700" b="1" i="1" dirty="0" smtClean="0"/>
              <a:t>e</a:t>
            </a:r>
            <a:r>
              <a:rPr lang="cs-CZ" sz="1700" b="1" i="1" dirty="0" smtClean="0"/>
              <a:t>: </a:t>
            </a:r>
            <a:r>
              <a:rPr lang="en-US" sz="1700" b="1" i="1" dirty="0" smtClean="0"/>
              <a:t>Final Guidelines of the T</a:t>
            </a:r>
            <a:r>
              <a:rPr lang="cs-CZ" sz="1700" b="1" i="1" dirty="0" err="1" smtClean="0"/>
              <a:t>RIGGER</a:t>
            </a:r>
            <a:r>
              <a:rPr lang="en-US" sz="1700" b="1" i="1" dirty="0" smtClean="0"/>
              <a:t> Project</a:t>
            </a:r>
            <a:r>
              <a:rPr lang="cs-CZ" sz="1700" b="1" i="1" dirty="0" smtClean="0"/>
              <a:t>:</a:t>
            </a:r>
            <a:r>
              <a:rPr lang="cs-CZ" sz="1700" i="1" dirty="0" smtClean="0"/>
              <a:t> </a:t>
            </a:r>
            <a:r>
              <a:rPr lang="cs-CZ" sz="1700" i="1" dirty="0" err="1" smtClean="0">
                <a:hlinkClick r:id="rId4"/>
              </a:rPr>
              <a:t>https</a:t>
            </a:r>
            <a:r>
              <a:rPr lang="cs-CZ" sz="1700" i="1" dirty="0" smtClean="0">
                <a:hlinkClick r:id="rId4"/>
              </a:rPr>
              <a:t>://s-</a:t>
            </a:r>
            <a:r>
              <a:rPr lang="cs-CZ" sz="1700" i="1" dirty="0" err="1" smtClean="0">
                <a:hlinkClick r:id="rId4"/>
              </a:rPr>
              <a:t>ic.cz</a:t>
            </a:r>
            <a:r>
              <a:rPr lang="cs-CZ" sz="1700" i="1" dirty="0" smtClean="0">
                <a:hlinkClick r:id="rId4"/>
              </a:rPr>
              <a:t>/</a:t>
            </a:r>
            <a:r>
              <a:rPr lang="cs-CZ" sz="1700" i="1" dirty="0" err="1" smtClean="0">
                <a:hlinkClick r:id="rId4"/>
              </a:rPr>
              <a:t>wp</a:t>
            </a:r>
            <a:r>
              <a:rPr lang="cs-CZ" sz="1700" i="1" dirty="0" smtClean="0">
                <a:hlinkClick r:id="rId4"/>
              </a:rPr>
              <a:t>-</a:t>
            </a:r>
            <a:r>
              <a:rPr lang="cs-CZ" sz="1700" i="1" dirty="0" err="1" smtClean="0">
                <a:hlinkClick r:id="rId4"/>
              </a:rPr>
              <a:t>content</a:t>
            </a:r>
            <a:r>
              <a:rPr lang="cs-CZ" sz="1700" i="1" dirty="0" smtClean="0">
                <a:hlinkClick r:id="rId4"/>
              </a:rPr>
              <a:t>/</a:t>
            </a:r>
            <a:r>
              <a:rPr lang="cs-CZ" sz="1700" i="1" dirty="0" err="1" smtClean="0">
                <a:hlinkClick r:id="rId4"/>
              </a:rPr>
              <a:t>uploads</a:t>
            </a:r>
            <a:r>
              <a:rPr lang="cs-CZ" sz="1700" i="1" dirty="0" smtClean="0">
                <a:hlinkClick r:id="rId4"/>
              </a:rPr>
              <a:t>/2018/01/</a:t>
            </a:r>
            <a:r>
              <a:rPr lang="cs-CZ" sz="1700" i="1" dirty="0" err="1" smtClean="0">
                <a:hlinkClick r:id="rId4"/>
              </a:rPr>
              <a:t>TRIGGERING</a:t>
            </a:r>
            <a:r>
              <a:rPr lang="cs-CZ" sz="1700" i="1" dirty="0" smtClean="0">
                <a:hlinkClick r:id="rId4"/>
              </a:rPr>
              <a:t>-</a:t>
            </a:r>
            <a:r>
              <a:rPr lang="cs-CZ" sz="1700" i="1" dirty="0" err="1" smtClean="0">
                <a:hlinkClick r:id="rId4"/>
              </a:rPr>
              <a:t>INSTITUTIONAL</a:t>
            </a:r>
            <a:r>
              <a:rPr lang="cs-CZ" sz="1700" i="1" dirty="0" smtClean="0">
                <a:hlinkClick r:id="rId4"/>
              </a:rPr>
              <a:t>-</a:t>
            </a:r>
            <a:r>
              <a:rPr lang="cs-CZ" sz="1700" i="1" dirty="0" err="1" smtClean="0">
                <a:hlinkClick r:id="rId4"/>
              </a:rPr>
              <a:t>CHANGE</a:t>
            </a:r>
            <a:r>
              <a:rPr lang="cs-CZ" sz="1700" i="1" dirty="0" smtClean="0">
                <a:hlinkClick r:id="rId4"/>
              </a:rPr>
              <a:t>-</a:t>
            </a:r>
            <a:r>
              <a:rPr lang="cs-CZ" sz="1700" i="1" dirty="0" err="1" smtClean="0">
                <a:hlinkClick r:id="rId4"/>
              </a:rPr>
              <a:t>TRIGGER</a:t>
            </a:r>
            <a:r>
              <a:rPr lang="cs-CZ" sz="1700" i="1" dirty="0" smtClean="0">
                <a:hlinkClick r:id="rId4"/>
              </a:rPr>
              <a:t>-</a:t>
            </a:r>
            <a:r>
              <a:rPr lang="cs-CZ" sz="1700" i="1" dirty="0" err="1" smtClean="0">
                <a:hlinkClick r:id="rId4"/>
              </a:rPr>
              <a:t>GuideLines.pdf</a:t>
            </a:r>
            <a:endParaRPr lang="cs-CZ" sz="1700" i="1" dirty="0" smtClean="0"/>
          </a:p>
          <a:p>
            <a:r>
              <a:rPr lang="cs-CZ" sz="1700" dirty="0" smtClean="0"/>
              <a:t>Víznerová, H. 2017. </a:t>
            </a:r>
            <a:r>
              <a:rPr lang="cs-CZ" sz="1700" b="1" i="1" dirty="0" err="1" smtClean="0"/>
              <a:t>Genderová</a:t>
            </a:r>
            <a:r>
              <a:rPr lang="cs-CZ" sz="1700" b="1" i="1" dirty="0" smtClean="0"/>
              <a:t> rovnost ve vaší výzkumné instituci: Jak na to. </a:t>
            </a:r>
            <a:r>
              <a:rPr lang="cs-CZ" sz="1700" dirty="0" smtClean="0"/>
              <a:t>Praha : Sociologický ústav </a:t>
            </a:r>
            <a:r>
              <a:rPr lang="cs-CZ" sz="1700" dirty="0" err="1" smtClean="0"/>
              <a:t>AV</a:t>
            </a:r>
            <a:r>
              <a:rPr lang="cs-CZ" sz="1700" dirty="0" smtClean="0"/>
              <a:t> ČR, v.v.i:</a:t>
            </a:r>
            <a:r>
              <a:rPr lang="cs-CZ" sz="1700" i="1" dirty="0" smtClean="0"/>
              <a:t> </a:t>
            </a:r>
            <a:r>
              <a:rPr lang="cs-CZ" sz="1700" dirty="0" smtClean="0">
                <a:hlinkClick r:id="rId5"/>
              </a:rPr>
              <a:t>http://</a:t>
            </a:r>
            <a:r>
              <a:rPr lang="cs-CZ" sz="1700" dirty="0" err="1" smtClean="0">
                <a:hlinkClick r:id="rId5"/>
              </a:rPr>
              <a:t>genderaveda.cz</a:t>
            </a:r>
            <a:r>
              <a:rPr lang="cs-CZ" sz="1700" dirty="0" smtClean="0">
                <a:hlinkClick r:id="rId5"/>
              </a:rPr>
              <a:t>/</a:t>
            </a:r>
            <a:r>
              <a:rPr lang="cs-CZ" sz="1700" dirty="0" err="1" smtClean="0">
                <a:hlinkClick r:id="rId5"/>
              </a:rPr>
              <a:t>genderova</a:t>
            </a:r>
            <a:r>
              <a:rPr lang="cs-CZ" sz="1700" dirty="0" smtClean="0">
                <a:hlinkClick r:id="rId5"/>
              </a:rPr>
              <a:t>-rovnost-ve-</a:t>
            </a:r>
            <a:r>
              <a:rPr lang="cs-CZ" sz="1700" dirty="0" err="1" smtClean="0">
                <a:hlinkClick r:id="rId5"/>
              </a:rPr>
              <a:t>vyzkumne</a:t>
            </a:r>
            <a:r>
              <a:rPr lang="cs-CZ" sz="1700" dirty="0" smtClean="0">
                <a:hlinkClick r:id="rId5"/>
              </a:rPr>
              <a:t>-instituci-jak-na-to/</a:t>
            </a:r>
            <a:endParaRPr lang="cs-CZ" sz="1700" dirty="0" smtClean="0"/>
          </a:p>
          <a:p>
            <a:r>
              <a:rPr lang="cs-CZ" sz="1700" dirty="0" err="1" smtClean="0"/>
              <a:t>European</a:t>
            </a:r>
            <a:r>
              <a:rPr lang="cs-CZ" sz="1700" dirty="0" smtClean="0"/>
              <a:t> Institute </a:t>
            </a:r>
            <a:r>
              <a:rPr lang="cs-CZ" sz="1700" dirty="0" err="1" smtClean="0"/>
              <a:t>for</a:t>
            </a:r>
            <a:r>
              <a:rPr lang="cs-CZ" sz="1700" dirty="0" smtClean="0"/>
              <a:t> </a:t>
            </a:r>
            <a:r>
              <a:rPr lang="cs-CZ" sz="1700" dirty="0" err="1" smtClean="0"/>
              <a:t>Gender</a:t>
            </a:r>
            <a:r>
              <a:rPr lang="cs-CZ" sz="1700" dirty="0" smtClean="0"/>
              <a:t> </a:t>
            </a:r>
            <a:r>
              <a:rPr lang="cs-CZ" sz="1700" dirty="0" err="1" smtClean="0"/>
              <a:t>Equality</a:t>
            </a:r>
            <a:r>
              <a:rPr lang="cs-CZ" sz="1700" dirty="0" smtClean="0"/>
              <a:t>. </a:t>
            </a:r>
            <a:r>
              <a:rPr lang="cs-CZ" sz="1700" dirty="0" err="1" smtClean="0"/>
              <a:t>2016b</a:t>
            </a:r>
            <a:r>
              <a:rPr lang="cs-CZ" sz="1700" dirty="0" smtClean="0"/>
              <a:t>. </a:t>
            </a:r>
            <a:r>
              <a:rPr lang="cs-CZ" sz="1700" b="1" i="1" dirty="0" err="1" smtClean="0"/>
              <a:t>Integrating</a:t>
            </a:r>
            <a:r>
              <a:rPr lang="cs-CZ" sz="1700" b="1" i="1" dirty="0" smtClean="0"/>
              <a:t> </a:t>
            </a:r>
            <a:r>
              <a:rPr lang="cs-CZ" sz="1700" b="1" i="1" dirty="0" err="1" smtClean="0"/>
              <a:t>Gender</a:t>
            </a:r>
            <a:r>
              <a:rPr lang="cs-CZ" sz="1700" b="1" i="1" dirty="0" smtClean="0"/>
              <a:t> </a:t>
            </a:r>
            <a:r>
              <a:rPr lang="cs-CZ" sz="1700" b="1" i="1" dirty="0" err="1" smtClean="0"/>
              <a:t>Equality</a:t>
            </a:r>
            <a:r>
              <a:rPr lang="cs-CZ" sz="1700" b="1" i="1" dirty="0" smtClean="0"/>
              <a:t> </a:t>
            </a:r>
            <a:r>
              <a:rPr lang="cs-CZ" sz="1700" b="1" i="1" dirty="0" err="1" smtClean="0"/>
              <a:t>into</a:t>
            </a:r>
            <a:r>
              <a:rPr lang="cs-CZ" sz="1700" b="1" i="1" dirty="0" smtClean="0"/>
              <a:t> Academia </a:t>
            </a:r>
            <a:r>
              <a:rPr lang="cs-CZ" sz="1700" b="1" i="1" dirty="0" err="1" smtClean="0"/>
              <a:t>and</a:t>
            </a:r>
            <a:r>
              <a:rPr lang="cs-CZ" sz="1700" b="1" i="1" dirty="0" smtClean="0"/>
              <a:t> </a:t>
            </a:r>
            <a:r>
              <a:rPr lang="cs-CZ" sz="1700" b="1" i="1" dirty="0" err="1" smtClean="0"/>
              <a:t>Research</a:t>
            </a:r>
            <a:r>
              <a:rPr lang="cs-CZ" sz="1700" b="1" i="1" dirty="0" smtClean="0"/>
              <a:t> </a:t>
            </a:r>
            <a:r>
              <a:rPr lang="cs-CZ" sz="1700" b="1" i="1" dirty="0" err="1" smtClean="0"/>
              <a:t>Organisations</a:t>
            </a:r>
            <a:r>
              <a:rPr lang="cs-CZ" sz="1700" b="1" i="1" dirty="0" smtClean="0"/>
              <a:t>: </a:t>
            </a:r>
            <a:r>
              <a:rPr lang="cs-CZ" sz="1700" b="1" i="1" dirty="0" err="1" smtClean="0"/>
              <a:t>Analytical</a:t>
            </a:r>
            <a:r>
              <a:rPr lang="cs-CZ" sz="1700" b="1" i="1" dirty="0" smtClean="0"/>
              <a:t> </a:t>
            </a:r>
            <a:r>
              <a:rPr lang="cs-CZ" sz="1700" b="1" i="1" dirty="0" err="1" smtClean="0"/>
              <a:t>paper</a:t>
            </a:r>
            <a:r>
              <a:rPr lang="cs-CZ" sz="1700" i="1" dirty="0" smtClean="0"/>
              <a:t>.</a:t>
            </a:r>
            <a:r>
              <a:rPr lang="cs-CZ" sz="1700" dirty="0" smtClean="0"/>
              <a:t> </a:t>
            </a:r>
            <a:r>
              <a:rPr lang="cs-CZ" sz="1700" dirty="0" err="1" smtClean="0"/>
              <a:t>Luxembourg</a:t>
            </a:r>
            <a:r>
              <a:rPr lang="cs-CZ" sz="1700" dirty="0" smtClean="0"/>
              <a:t>: </a:t>
            </a:r>
            <a:r>
              <a:rPr lang="cs-CZ" sz="1700" dirty="0" err="1" smtClean="0"/>
              <a:t>Publications</a:t>
            </a:r>
            <a:r>
              <a:rPr lang="cs-CZ" sz="1700" dirty="0" smtClean="0"/>
              <a:t> Office </a:t>
            </a:r>
            <a:r>
              <a:rPr lang="cs-CZ" sz="1700" dirty="0" err="1" smtClean="0"/>
              <a:t>of</a:t>
            </a:r>
            <a:r>
              <a:rPr lang="cs-CZ" sz="1700" dirty="0" smtClean="0"/>
              <a:t> </a:t>
            </a:r>
            <a:r>
              <a:rPr lang="cs-CZ" sz="1700" dirty="0" err="1" smtClean="0"/>
              <a:t>the</a:t>
            </a:r>
            <a:r>
              <a:rPr lang="cs-CZ" sz="1700" dirty="0" smtClean="0"/>
              <a:t> </a:t>
            </a:r>
            <a:r>
              <a:rPr lang="cs-CZ" sz="1700" dirty="0" err="1" smtClean="0"/>
              <a:t>European</a:t>
            </a:r>
            <a:r>
              <a:rPr lang="cs-CZ" sz="1700" dirty="0" smtClean="0"/>
              <a:t> Union.</a:t>
            </a:r>
          </a:p>
          <a:p>
            <a:endParaRPr lang="cs-CZ" sz="1700" dirty="0" smtClean="0"/>
          </a:p>
          <a:p>
            <a:r>
              <a:rPr lang="cs-CZ" sz="1700" b="1" dirty="0" smtClean="0"/>
              <a:t>Příklady plánů </a:t>
            </a:r>
            <a:r>
              <a:rPr lang="cs-CZ" sz="1700" b="1" dirty="0" err="1" smtClean="0"/>
              <a:t>genderové</a:t>
            </a:r>
            <a:r>
              <a:rPr lang="cs-CZ" sz="1700" b="1" dirty="0" smtClean="0"/>
              <a:t> rovnosti:</a:t>
            </a:r>
          </a:p>
          <a:p>
            <a:r>
              <a:rPr lang="cs-CZ" sz="1700" dirty="0" err="1" smtClean="0"/>
              <a:t>EQUAL</a:t>
            </a:r>
            <a:r>
              <a:rPr lang="cs-CZ" sz="1700" dirty="0" smtClean="0"/>
              <a:t>-</a:t>
            </a:r>
            <a:r>
              <a:rPr lang="cs-CZ" sz="1700" dirty="0" err="1" smtClean="0"/>
              <a:t>IST</a:t>
            </a:r>
            <a:r>
              <a:rPr lang="cs-CZ" sz="1700" dirty="0" smtClean="0"/>
              <a:t>: </a:t>
            </a:r>
            <a:r>
              <a:rPr lang="cs-CZ" sz="1700" u="sng" dirty="0" err="1" smtClean="0">
                <a:hlinkClick r:id="rId6"/>
              </a:rPr>
              <a:t>https</a:t>
            </a:r>
            <a:r>
              <a:rPr lang="cs-CZ" sz="1700" u="sng" dirty="0" smtClean="0">
                <a:hlinkClick r:id="rId6"/>
              </a:rPr>
              <a:t>://</a:t>
            </a:r>
            <a:r>
              <a:rPr lang="cs-CZ" sz="1700" u="sng" dirty="0" err="1" smtClean="0">
                <a:hlinkClick r:id="rId6"/>
              </a:rPr>
              <a:t>equal</a:t>
            </a:r>
            <a:r>
              <a:rPr lang="cs-CZ" sz="1700" u="sng" dirty="0" smtClean="0">
                <a:hlinkClick r:id="rId6"/>
              </a:rPr>
              <a:t>-</a:t>
            </a:r>
            <a:r>
              <a:rPr lang="cs-CZ" sz="1700" u="sng" dirty="0" err="1" smtClean="0">
                <a:hlinkClick r:id="rId6"/>
              </a:rPr>
              <a:t>ist.eu</a:t>
            </a:r>
            <a:r>
              <a:rPr lang="cs-CZ" sz="1700" u="sng" dirty="0" smtClean="0">
                <a:hlinkClick r:id="rId6"/>
              </a:rPr>
              <a:t>/</a:t>
            </a:r>
            <a:r>
              <a:rPr lang="cs-CZ" sz="1700" u="sng" dirty="0" err="1" smtClean="0">
                <a:hlinkClick r:id="rId6"/>
              </a:rPr>
              <a:t>gender</a:t>
            </a:r>
            <a:r>
              <a:rPr lang="cs-CZ" sz="1700" u="sng" dirty="0" smtClean="0">
                <a:hlinkClick r:id="rId6"/>
              </a:rPr>
              <a:t>-</a:t>
            </a:r>
            <a:r>
              <a:rPr lang="cs-CZ" sz="1700" u="sng" dirty="0" err="1" smtClean="0">
                <a:hlinkClick r:id="rId6"/>
              </a:rPr>
              <a:t>equality</a:t>
            </a:r>
            <a:r>
              <a:rPr lang="cs-CZ" sz="1700" u="sng" dirty="0" smtClean="0">
                <a:hlinkClick r:id="rId6"/>
              </a:rPr>
              <a:t>-</a:t>
            </a:r>
            <a:r>
              <a:rPr lang="cs-CZ" sz="1700" u="sng" dirty="0" err="1" smtClean="0">
                <a:hlinkClick r:id="rId6"/>
              </a:rPr>
              <a:t>plans</a:t>
            </a:r>
            <a:r>
              <a:rPr lang="cs-CZ" sz="1700" u="sng" dirty="0" smtClean="0">
                <a:hlinkClick r:id="rId6"/>
              </a:rPr>
              <a:t>/</a:t>
            </a:r>
            <a:endParaRPr lang="cs-CZ" sz="1700" dirty="0" smtClean="0"/>
          </a:p>
          <a:p>
            <a:r>
              <a:rPr lang="cs-CZ" sz="1700" dirty="0" err="1" smtClean="0"/>
              <a:t>PLOTINA</a:t>
            </a:r>
            <a:r>
              <a:rPr lang="cs-CZ" sz="1700" dirty="0" smtClean="0"/>
              <a:t>: </a:t>
            </a:r>
            <a:r>
              <a:rPr lang="cs-CZ" sz="1700" u="sng" dirty="0" smtClean="0">
                <a:hlinkClick r:id="rId7"/>
              </a:rPr>
              <a:t>http://www.</a:t>
            </a:r>
            <a:r>
              <a:rPr lang="cs-CZ" sz="1700" u="sng" dirty="0" err="1" smtClean="0">
                <a:hlinkClick r:id="rId7"/>
              </a:rPr>
              <a:t>plotina.eu</a:t>
            </a:r>
            <a:r>
              <a:rPr lang="cs-CZ" sz="1700" u="sng" dirty="0" smtClean="0">
                <a:hlinkClick r:id="rId7"/>
              </a:rPr>
              <a:t>/</a:t>
            </a:r>
            <a:r>
              <a:rPr lang="cs-CZ" sz="1700" u="sng" dirty="0" err="1" smtClean="0">
                <a:hlinkClick r:id="rId7"/>
              </a:rPr>
              <a:t>plotina</a:t>
            </a:r>
            <a:r>
              <a:rPr lang="cs-CZ" sz="1700" u="sng" dirty="0" smtClean="0">
                <a:hlinkClick r:id="rId7"/>
              </a:rPr>
              <a:t>-</a:t>
            </a:r>
            <a:r>
              <a:rPr lang="cs-CZ" sz="1700" u="sng" dirty="0" err="1" smtClean="0">
                <a:hlinkClick r:id="rId7"/>
              </a:rPr>
              <a:t>library</a:t>
            </a:r>
            <a:r>
              <a:rPr lang="cs-CZ" sz="1700" u="sng" dirty="0" smtClean="0">
                <a:hlinkClick r:id="rId7"/>
              </a:rPr>
              <a:t>-</a:t>
            </a:r>
            <a:r>
              <a:rPr lang="cs-CZ" sz="1700" u="sng" dirty="0" err="1" smtClean="0">
                <a:hlinkClick r:id="rId7"/>
              </a:rPr>
              <a:t>of</a:t>
            </a:r>
            <a:r>
              <a:rPr lang="cs-CZ" sz="1700" u="sng" dirty="0" smtClean="0">
                <a:hlinkClick r:id="rId7"/>
              </a:rPr>
              <a:t>-</a:t>
            </a:r>
            <a:r>
              <a:rPr lang="cs-CZ" sz="1700" u="sng" dirty="0" err="1" smtClean="0">
                <a:hlinkClick r:id="rId7"/>
              </a:rPr>
              <a:t>actions</a:t>
            </a:r>
            <a:r>
              <a:rPr lang="cs-CZ" sz="1700" u="sng" dirty="0" smtClean="0">
                <a:hlinkClick r:id="rId7"/>
              </a:rPr>
              <a:t>/</a:t>
            </a:r>
            <a:endParaRPr lang="cs-CZ" sz="1700" dirty="0" smtClean="0"/>
          </a:p>
          <a:p>
            <a:r>
              <a:rPr lang="cs-CZ" sz="1700" dirty="0" err="1" smtClean="0"/>
              <a:t>INTEGER</a:t>
            </a:r>
            <a:r>
              <a:rPr lang="cs-CZ" sz="1700" dirty="0" smtClean="0"/>
              <a:t>: </a:t>
            </a:r>
            <a:r>
              <a:rPr lang="cs-CZ" sz="1700" u="sng" dirty="0" smtClean="0">
                <a:hlinkClick r:id="rId8"/>
              </a:rPr>
              <a:t>http://www.</a:t>
            </a:r>
            <a:r>
              <a:rPr lang="cs-CZ" sz="1700" u="sng" dirty="0" err="1" smtClean="0">
                <a:hlinkClick r:id="rId8"/>
              </a:rPr>
              <a:t>integer</a:t>
            </a:r>
            <a:r>
              <a:rPr lang="cs-CZ" sz="1700" u="sng" dirty="0" smtClean="0">
                <a:hlinkClick r:id="rId8"/>
              </a:rPr>
              <a:t>-</a:t>
            </a:r>
            <a:r>
              <a:rPr lang="cs-CZ" sz="1700" u="sng" dirty="0" err="1" smtClean="0">
                <a:hlinkClick r:id="rId8"/>
              </a:rPr>
              <a:t>tools</a:t>
            </a:r>
            <a:r>
              <a:rPr lang="cs-CZ" sz="1700" u="sng" dirty="0" smtClean="0">
                <a:hlinkClick r:id="rId8"/>
              </a:rPr>
              <a:t>-</a:t>
            </a:r>
            <a:r>
              <a:rPr lang="cs-CZ" sz="1700" u="sng" dirty="0" err="1" smtClean="0">
                <a:hlinkClick r:id="rId8"/>
              </a:rPr>
              <a:t>for</a:t>
            </a:r>
            <a:r>
              <a:rPr lang="cs-CZ" sz="1700" u="sng" dirty="0" smtClean="0">
                <a:hlinkClick r:id="rId8"/>
              </a:rPr>
              <a:t>-</a:t>
            </a:r>
            <a:r>
              <a:rPr lang="cs-CZ" sz="1700" u="sng" dirty="0" err="1" smtClean="0">
                <a:hlinkClick r:id="rId8"/>
              </a:rPr>
              <a:t>action.eu</a:t>
            </a:r>
            <a:r>
              <a:rPr lang="cs-CZ" sz="1700" u="sng" dirty="0" smtClean="0">
                <a:hlinkClick r:id="rId8"/>
              </a:rPr>
              <a:t>/</a:t>
            </a:r>
            <a:r>
              <a:rPr lang="cs-CZ" sz="1700" u="sng" dirty="0" err="1" smtClean="0">
                <a:hlinkClick r:id="rId8"/>
              </a:rPr>
              <a:t>en</a:t>
            </a:r>
            <a:r>
              <a:rPr lang="cs-CZ" sz="1700" u="sng" dirty="0" smtClean="0">
                <a:hlinkClick r:id="rId8"/>
              </a:rPr>
              <a:t>/</a:t>
            </a:r>
            <a:r>
              <a:rPr lang="cs-CZ" sz="1700" u="sng" dirty="0" err="1" smtClean="0">
                <a:hlinkClick r:id="rId8"/>
              </a:rPr>
              <a:t>resource</a:t>
            </a:r>
            <a:r>
              <a:rPr lang="cs-CZ" sz="1700" u="sng" dirty="0" smtClean="0">
                <a:hlinkClick r:id="rId8"/>
              </a:rPr>
              <a:t>/design-</a:t>
            </a:r>
            <a:r>
              <a:rPr lang="cs-CZ" sz="1700" u="sng" dirty="0" err="1" smtClean="0">
                <a:hlinkClick r:id="rId8"/>
              </a:rPr>
              <a:t>your</a:t>
            </a:r>
            <a:r>
              <a:rPr lang="cs-CZ" sz="1700" u="sng" dirty="0" smtClean="0">
                <a:hlinkClick r:id="rId8"/>
              </a:rPr>
              <a:t>-</a:t>
            </a:r>
            <a:r>
              <a:rPr lang="cs-CZ" sz="1700" u="sng" dirty="0" err="1" smtClean="0">
                <a:hlinkClick r:id="rId8"/>
              </a:rPr>
              <a:t>action</a:t>
            </a:r>
            <a:r>
              <a:rPr lang="cs-CZ" sz="1700" u="sng" dirty="0" smtClean="0">
                <a:hlinkClick r:id="rId8"/>
              </a:rPr>
              <a:t>-</a:t>
            </a:r>
            <a:r>
              <a:rPr lang="cs-CZ" sz="1700" u="sng" dirty="0" err="1" smtClean="0">
                <a:hlinkClick r:id="rId8"/>
              </a:rPr>
              <a:t>plan</a:t>
            </a:r>
            <a:endParaRPr lang="cs-CZ" sz="1700" dirty="0" smtClean="0"/>
          </a:p>
          <a:p>
            <a:r>
              <a:rPr lang="cs-CZ" sz="1700" dirty="0" err="1" smtClean="0"/>
              <a:t>TRIGGER</a:t>
            </a:r>
            <a:r>
              <a:rPr lang="cs-CZ" sz="1700" dirty="0" smtClean="0"/>
              <a:t>: </a:t>
            </a:r>
            <a:r>
              <a:rPr lang="cs-CZ" sz="1700" u="sng" dirty="0" smtClean="0">
                <a:hlinkClick r:id="rId9"/>
              </a:rPr>
              <a:t>http://</a:t>
            </a:r>
            <a:r>
              <a:rPr lang="cs-CZ" sz="1700" u="sng" dirty="0" err="1" smtClean="0">
                <a:hlinkClick r:id="rId9"/>
              </a:rPr>
              <a:t>triggerproject.eu</a:t>
            </a:r>
            <a:endParaRPr lang="cs-CZ" sz="17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r>
              <a:rPr lang="cs-CZ" sz="3000" dirty="0" smtClean="0"/>
              <a:t>Podpora ze strany Evropské komise (</a:t>
            </a:r>
            <a:r>
              <a:rPr lang="cs-CZ" sz="3000" dirty="0" err="1" smtClean="0"/>
              <a:t>GEPs</a:t>
            </a:r>
            <a:r>
              <a:rPr lang="cs-CZ" sz="3000" dirty="0" smtClean="0"/>
              <a:t> jako nástroj dosažení </a:t>
            </a:r>
            <a:r>
              <a:rPr lang="cs-CZ" sz="3000" dirty="0" err="1" smtClean="0"/>
              <a:t>genderové</a:t>
            </a:r>
            <a:r>
              <a:rPr lang="cs-CZ" sz="3000" dirty="0" smtClean="0"/>
              <a:t> rovnosti v </a:t>
            </a:r>
            <a:r>
              <a:rPr lang="cs-CZ" sz="3000" dirty="0" err="1" smtClean="0"/>
              <a:t>ERA</a:t>
            </a:r>
            <a:r>
              <a:rPr lang="cs-CZ" sz="3000" dirty="0" smtClean="0"/>
              <a:t>, financování projektů strukturální změny v Horizontu 2020). </a:t>
            </a:r>
          </a:p>
          <a:p>
            <a:r>
              <a:rPr lang="cs-CZ" sz="3000" dirty="0" smtClean="0"/>
              <a:t>V případě některých zemí (Německo, Španělsko) je implementace </a:t>
            </a:r>
            <a:r>
              <a:rPr lang="cs-CZ" sz="3000" dirty="0" err="1" smtClean="0"/>
              <a:t>GEPs</a:t>
            </a:r>
            <a:r>
              <a:rPr lang="cs-CZ" sz="3000" dirty="0" smtClean="0"/>
              <a:t> pro výzkumné organizace povinná, jinde </a:t>
            </a:r>
            <a:r>
              <a:rPr lang="cs-CZ" sz="3000" dirty="0" err="1" smtClean="0"/>
              <a:t>GEPs</a:t>
            </a:r>
            <a:r>
              <a:rPr lang="cs-CZ" sz="3000" dirty="0" smtClean="0"/>
              <a:t> vetknuty v politických dokumentech jako doporučení.   </a:t>
            </a:r>
          </a:p>
          <a:p>
            <a:r>
              <a:rPr lang="cs-CZ" sz="3000" dirty="0" smtClean="0"/>
              <a:t>V některých zemích </a:t>
            </a:r>
            <a:r>
              <a:rPr lang="cs-CZ" sz="3000" dirty="0" err="1" smtClean="0"/>
              <a:t>GEPs</a:t>
            </a:r>
            <a:r>
              <a:rPr lang="cs-CZ" sz="3000" dirty="0" smtClean="0"/>
              <a:t> (nebo jejich obdoba) podmínkou možnosti žádat o grant. </a:t>
            </a:r>
          </a:p>
          <a:p>
            <a:r>
              <a:rPr lang="cs-CZ" sz="3000" dirty="0" smtClean="0"/>
              <a:t>ČR – prozatím především vlastní rozhodnutí a odpovědnost institucí…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929330"/>
            <a:ext cx="3429024" cy="70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00B050"/>
                </a:solidFill>
              </a:rPr>
              <a:t>4 </a:t>
            </a:r>
            <a:r>
              <a:rPr lang="cs-CZ" b="1" dirty="0" smtClean="0">
                <a:solidFill>
                  <a:srgbClr val="00B050"/>
                </a:solidFill>
              </a:rPr>
              <a:t>FÁZE </a:t>
            </a:r>
            <a:r>
              <a:rPr lang="cs-CZ" sz="2400" dirty="0" smtClean="0"/>
              <a:t>(dle </a:t>
            </a:r>
            <a:r>
              <a:rPr lang="cs-CZ" sz="2400" dirty="0" err="1" smtClean="0"/>
              <a:t>EIGE</a:t>
            </a:r>
            <a:r>
              <a:rPr lang="cs-CZ" sz="2400" dirty="0" smtClean="0"/>
              <a:t> </a:t>
            </a:r>
            <a:r>
              <a:rPr lang="cs-CZ" sz="2400" dirty="0" err="1" smtClean="0"/>
              <a:t>2016a</a:t>
            </a:r>
            <a:r>
              <a:rPr lang="cs-CZ" sz="2400" dirty="0" smtClean="0"/>
              <a:t>):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5778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ANALÝZA:</a:t>
            </a:r>
            <a:r>
              <a:rPr lang="cs-CZ" dirty="0" smtClean="0"/>
              <a:t> sběr a vyhodnocování kvantitativních i kvalitativních dat, kritické zhodnocení procesů a praktik s cílem postihnout hlavní oblasti </a:t>
            </a:r>
            <a:r>
              <a:rPr lang="cs-CZ" dirty="0" err="1" smtClean="0"/>
              <a:t>genderových</a:t>
            </a:r>
            <a:r>
              <a:rPr lang="cs-CZ" dirty="0" smtClean="0"/>
              <a:t> nerovností.</a:t>
            </a:r>
          </a:p>
          <a:p>
            <a:pPr lvl="0"/>
            <a:r>
              <a:rPr lang="cs-CZ" b="1" dirty="0" smtClean="0"/>
              <a:t>VYTVÁŘENÍ PLÁNU:</a:t>
            </a:r>
            <a:r>
              <a:rPr lang="cs-CZ" dirty="0" smtClean="0"/>
              <a:t> stanovení cílů, praktik a opatření, které umožní odstranění identifikovaných problémů, sestavení harmonogramu, rozdělení odpovědností, stanovení potřebných zdrojů.</a:t>
            </a:r>
          </a:p>
          <a:p>
            <a:pPr lvl="0"/>
            <a:r>
              <a:rPr lang="cs-CZ" b="1" dirty="0" smtClean="0"/>
              <a:t>IMPLEMENTACE:</a:t>
            </a:r>
            <a:r>
              <a:rPr lang="cs-CZ" dirty="0" smtClean="0"/>
              <a:t> naplňování cílů </a:t>
            </a:r>
          </a:p>
          <a:p>
            <a:pPr lvl="0"/>
            <a:r>
              <a:rPr lang="cs-CZ" b="1" dirty="0" smtClean="0"/>
              <a:t>MONITORING:</a:t>
            </a:r>
            <a:r>
              <a:rPr lang="cs-CZ" dirty="0" smtClean="0"/>
              <a:t> vyhodnocování úspěšnosti naplňování stanovených cílů (pokud možno v pravidelných intervalech) a průběžná úprava plánu za účelem optimalizace dosažených výsledků.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15370" cy="1143000"/>
          </a:xfrm>
        </p:spPr>
        <p:txBody>
          <a:bodyPr>
            <a:normAutofit/>
          </a:bodyPr>
          <a:lstStyle/>
          <a:p>
            <a:r>
              <a:rPr lang="cs-CZ" sz="3400" b="1" dirty="0" smtClean="0">
                <a:solidFill>
                  <a:srgbClr val="00B050"/>
                </a:solidFill>
              </a:rPr>
              <a:t>JAK SESTAVIT PLÁN </a:t>
            </a:r>
            <a:r>
              <a:rPr lang="cs-CZ" sz="3400" b="1" dirty="0" err="1" smtClean="0">
                <a:solidFill>
                  <a:srgbClr val="00B050"/>
                </a:solidFill>
              </a:rPr>
              <a:t>GENDEROVÉ</a:t>
            </a:r>
            <a:r>
              <a:rPr lang="cs-CZ" sz="3400" b="1" dirty="0" smtClean="0">
                <a:solidFill>
                  <a:srgbClr val="00B050"/>
                </a:solidFill>
              </a:rPr>
              <a:t> ROVNOSTI </a:t>
            </a:r>
            <a:endParaRPr lang="cs-CZ" sz="34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70000" lnSpcReduction="20000"/>
          </a:bodyPr>
          <a:lstStyle/>
          <a:p>
            <a:r>
              <a:rPr lang="cs-CZ" sz="3400" dirty="0" smtClean="0"/>
              <a:t>Optimálně by měl být „</a:t>
            </a:r>
            <a:r>
              <a:rPr lang="cs-CZ" sz="3400" b="1" dirty="0" smtClean="0"/>
              <a:t>šit na míru“ </a:t>
            </a:r>
            <a:r>
              <a:rPr lang="cs-CZ" sz="3400" dirty="0" smtClean="0"/>
              <a:t>– vycházet z </a:t>
            </a:r>
            <a:r>
              <a:rPr lang="cs-CZ" sz="3400" b="1" dirty="0" smtClean="0"/>
              <a:t>interního šetření </a:t>
            </a:r>
            <a:r>
              <a:rPr lang="cs-CZ" sz="3400" dirty="0" smtClean="0"/>
              <a:t>(slabé stránky).</a:t>
            </a:r>
          </a:p>
          <a:p>
            <a:r>
              <a:rPr lang="cs-CZ" sz="3400" dirty="0" smtClean="0"/>
              <a:t>Šetření v organizaci (dotazování apod.) též </a:t>
            </a:r>
            <a:r>
              <a:rPr lang="cs-CZ" sz="3400" b="1" dirty="0" smtClean="0"/>
              <a:t>zvyšuje angažovanost aktérů </a:t>
            </a:r>
            <a:r>
              <a:rPr lang="cs-CZ" sz="3400" dirty="0" smtClean="0"/>
              <a:t>– je výhodou z hlediska implementace. </a:t>
            </a:r>
          </a:p>
          <a:p>
            <a:r>
              <a:rPr lang="cs-CZ" sz="3400" dirty="0" smtClean="0"/>
              <a:t>Možná i vhodná </a:t>
            </a:r>
            <a:r>
              <a:rPr lang="cs-CZ" sz="3400" b="1" dirty="0" smtClean="0"/>
              <a:t>inspirace prioritami stanovenými ve strategických dokumentech ČR a EU a existujícími </a:t>
            </a:r>
            <a:r>
              <a:rPr lang="cs-CZ" sz="3400" b="1" dirty="0" err="1" smtClean="0"/>
              <a:t>GEPs</a:t>
            </a:r>
            <a:r>
              <a:rPr lang="cs-CZ" sz="3400" b="1" dirty="0" smtClean="0"/>
              <a:t> </a:t>
            </a:r>
            <a:r>
              <a:rPr lang="cs-CZ" sz="3400" dirty="0" smtClean="0"/>
              <a:t>(které je však třeba uzpůsobit konkrétnímu prostředí). </a:t>
            </a:r>
          </a:p>
          <a:p>
            <a:r>
              <a:rPr lang="cs-CZ" sz="3400" dirty="0" smtClean="0"/>
              <a:t>Provázání s </a:t>
            </a:r>
            <a:r>
              <a:rPr lang="cs-CZ" sz="3400" b="1" dirty="0" smtClean="0"/>
              <a:t>prioritami Evropské komise </a:t>
            </a:r>
            <a:r>
              <a:rPr lang="cs-CZ" sz="3400" dirty="0" smtClean="0"/>
              <a:t>a Evropského výzkumného prostoru:    </a:t>
            </a:r>
          </a:p>
          <a:p>
            <a:pPr lvl="1"/>
            <a:r>
              <a:rPr lang="cs-CZ" dirty="0" err="1" smtClean="0"/>
              <a:t>genderová</a:t>
            </a:r>
            <a:r>
              <a:rPr lang="cs-CZ" dirty="0" smtClean="0"/>
              <a:t> vyváženost (odstranění překážek, kterým mohou ženy čelit při výběrových řízeních, setrvání v instituci a při kariérním postupu) </a:t>
            </a:r>
          </a:p>
          <a:p>
            <a:pPr lvl="1"/>
            <a:r>
              <a:rPr lang="cs-CZ" dirty="0" smtClean="0"/>
              <a:t>posílení zastoupení žen ve vedoucích a rozhodovacích pozicích</a:t>
            </a:r>
          </a:p>
          <a:p>
            <a:pPr lvl="1"/>
            <a:r>
              <a:rPr lang="cs-CZ" dirty="0" smtClean="0"/>
              <a:t>začlenění </a:t>
            </a:r>
            <a:r>
              <a:rPr lang="cs-CZ" dirty="0" err="1" smtClean="0"/>
              <a:t>genderové</a:t>
            </a:r>
            <a:r>
              <a:rPr lang="cs-CZ" dirty="0" smtClean="0"/>
              <a:t> dimenze do obsahu utvářených poznatků a do výukových kurikul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00B050"/>
                </a:solidFill>
              </a:rPr>
              <a:t>OBECNÉ PRINCIPY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Autofit/>
          </a:bodyPr>
          <a:lstStyle/>
          <a:p>
            <a:r>
              <a:rPr lang="cs-CZ" sz="2000" dirty="0" smtClean="0"/>
              <a:t>Je vhodné soustředit se na </a:t>
            </a:r>
            <a:r>
              <a:rPr lang="cs-CZ" sz="2000" b="1" dirty="0" smtClean="0"/>
              <a:t>3 roviny:</a:t>
            </a:r>
            <a:r>
              <a:rPr lang="cs-CZ" sz="2000" dirty="0" smtClean="0"/>
              <a:t> </a:t>
            </a:r>
          </a:p>
          <a:p>
            <a:r>
              <a:rPr lang="cs-CZ" sz="2000" b="1" dirty="0" smtClean="0"/>
              <a:t>Institucionální/strukturální úroveň</a:t>
            </a:r>
            <a:endParaRPr lang="cs-CZ" sz="2000" dirty="0" smtClean="0"/>
          </a:p>
          <a:p>
            <a:r>
              <a:rPr lang="cs-CZ" sz="2000" dirty="0" smtClean="0"/>
              <a:t>nastavení pracovních podmínek, pravidel a kritérií </a:t>
            </a:r>
          </a:p>
          <a:p>
            <a:r>
              <a:rPr lang="cs-CZ" sz="2000" u="sng" dirty="0" smtClean="0"/>
              <a:t>příklad opatření:</a:t>
            </a:r>
            <a:r>
              <a:rPr lang="cs-CZ" sz="2000" dirty="0" smtClean="0"/>
              <a:t> úprava pravidel hodnocení vědecké práce - zohlednění kariérní přestávky z důvodu rodičovství nebo dlouhodobé nemoci </a:t>
            </a:r>
          </a:p>
          <a:p>
            <a:r>
              <a:rPr lang="cs-CZ" sz="2000" b="1" dirty="0" smtClean="0"/>
              <a:t>Kulturní/symbolická úroveň</a:t>
            </a:r>
            <a:endParaRPr lang="cs-CZ" sz="2000" dirty="0" smtClean="0"/>
          </a:p>
          <a:p>
            <a:r>
              <a:rPr lang="cs-CZ" sz="2000" dirty="0" smtClean="0"/>
              <a:t>zvýšení </a:t>
            </a:r>
            <a:r>
              <a:rPr lang="cs-CZ" sz="2000" dirty="0" err="1" smtClean="0"/>
              <a:t>genderového</a:t>
            </a:r>
            <a:r>
              <a:rPr lang="cs-CZ" sz="2000" dirty="0" smtClean="0"/>
              <a:t> uvědomění, eliminace </a:t>
            </a:r>
            <a:r>
              <a:rPr lang="cs-CZ" sz="2000" dirty="0" err="1" smtClean="0"/>
              <a:t>genderových</a:t>
            </a:r>
            <a:r>
              <a:rPr lang="cs-CZ" sz="2000" dirty="0" smtClean="0"/>
              <a:t> stereotypů, proměna hodnot a kultury pracovního prostředí a formálního i </a:t>
            </a:r>
            <a:r>
              <a:rPr lang="cs-CZ" sz="2000" dirty="0" err="1" smtClean="0"/>
              <a:t>neformalního</a:t>
            </a:r>
            <a:r>
              <a:rPr lang="cs-CZ" sz="2000" dirty="0" smtClean="0"/>
              <a:t> chování</a:t>
            </a:r>
          </a:p>
          <a:p>
            <a:r>
              <a:rPr lang="cs-CZ" sz="2000" u="sng" dirty="0" smtClean="0"/>
              <a:t>příklady opatření:</a:t>
            </a:r>
            <a:r>
              <a:rPr lang="cs-CZ" sz="2000" dirty="0" smtClean="0"/>
              <a:t> tréninky a workshopy na téma </a:t>
            </a:r>
            <a:r>
              <a:rPr lang="cs-CZ" sz="2000" dirty="0" err="1" smtClean="0"/>
              <a:t>genderových</a:t>
            </a:r>
            <a:r>
              <a:rPr lang="cs-CZ" sz="2000" dirty="0" smtClean="0"/>
              <a:t> stereotypů, sestavení kodexu pracovní kultury</a:t>
            </a:r>
          </a:p>
          <a:p>
            <a:r>
              <a:rPr lang="cs-CZ" sz="2000" b="1" dirty="0" smtClean="0"/>
              <a:t>Individuální úroveň</a:t>
            </a:r>
            <a:endParaRPr lang="cs-CZ" sz="2000" dirty="0" smtClean="0"/>
          </a:p>
          <a:p>
            <a:r>
              <a:rPr lang="cs-CZ" sz="2000" dirty="0" smtClean="0"/>
              <a:t>individuální podpora méně zastoupeného pohlaví, odstranění individuálních překážek, posilování sebevědomí žen a vzájemné podpory</a:t>
            </a:r>
          </a:p>
          <a:p>
            <a:r>
              <a:rPr lang="cs-CZ" sz="2000" u="sng" dirty="0" smtClean="0"/>
              <a:t>příklady opatření:</a:t>
            </a:r>
            <a:r>
              <a:rPr lang="cs-CZ" sz="2000" dirty="0" smtClean="0"/>
              <a:t> kariérní poradenství, </a:t>
            </a:r>
            <a:r>
              <a:rPr lang="cs-CZ" sz="2000" dirty="0" err="1" smtClean="0"/>
              <a:t>koučing</a:t>
            </a:r>
            <a:r>
              <a:rPr lang="cs-CZ" sz="2000" dirty="0" smtClean="0"/>
              <a:t>, </a:t>
            </a:r>
            <a:r>
              <a:rPr lang="cs-CZ" sz="2000" dirty="0" err="1" smtClean="0"/>
              <a:t>mentoring</a:t>
            </a:r>
            <a:r>
              <a:rPr lang="cs-CZ" sz="2000" dirty="0" smtClean="0"/>
              <a:t>, síťování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86834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00B050"/>
                </a:solidFill>
              </a:rPr>
              <a:t>OBECNÉ PRINCIPY </a:t>
            </a:r>
            <a:r>
              <a:rPr lang="cs-CZ" sz="3600" dirty="0" smtClean="0">
                <a:solidFill>
                  <a:srgbClr val="00B050"/>
                </a:solidFill>
              </a:rPr>
              <a:t>(</a:t>
            </a:r>
            <a:r>
              <a:rPr lang="cs-CZ" sz="3600" dirty="0" smtClean="0">
                <a:solidFill>
                  <a:srgbClr val="00B050"/>
                </a:solidFill>
              </a:rPr>
              <a:t>pokračování):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3400" dirty="0" smtClean="0"/>
              <a:t>Dlouhodobé i dílčí cíle.</a:t>
            </a:r>
          </a:p>
          <a:p>
            <a:pPr lvl="0"/>
            <a:r>
              <a:rPr lang="cs-CZ" sz="3400" dirty="0" smtClean="0"/>
              <a:t>Cíle by měly být konkrétní a měřitelné.</a:t>
            </a:r>
          </a:p>
          <a:p>
            <a:pPr lvl="0"/>
            <a:r>
              <a:rPr lang="cs-CZ" sz="3400" dirty="0" smtClean="0"/>
              <a:t>Holistický přístup – provázanost jednotlivých oblastí.</a:t>
            </a:r>
          </a:p>
          <a:p>
            <a:pPr lvl="0"/>
            <a:r>
              <a:rPr lang="cs-CZ" sz="3400" dirty="0" smtClean="0"/>
              <a:t>Popis aktivit, nástrojů a opatření, které povedou k dosažení cílů.</a:t>
            </a:r>
          </a:p>
          <a:p>
            <a:pPr lvl="0"/>
            <a:r>
              <a:rPr lang="cs-CZ" sz="3400" dirty="0" smtClean="0"/>
              <a:t>Jasné časové rámce jednotlivých aktivit a rozdělení odpovědností. </a:t>
            </a:r>
          </a:p>
          <a:p>
            <a:r>
              <a:rPr lang="cs-CZ" sz="3400" dirty="0" smtClean="0"/>
              <a:t>Indikátory plnění a nástroje ověření (kvantitativní i kvalitativní indikátory).</a:t>
            </a:r>
          </a:p>
          <a:p>
            <a:pPr lvl="0"/>
            <a:r>
              <a:rPr lang="cs-CZ" sz="3400" dirty="0" smtClean="0"/>
              <a:t>Uzpůsobení plánu povaze instituce a jejím důležitým charakteristikám (velikost, kultura instituce, již existující opatření apod.).</a:t>
            </a:r>
          </a:p>
          <a:p>
            <a:pPr lvl="0"/>
            <a:r>
              <a:rPr lang="cs-CZ" sz="3400" dirty="0" smtClean="0"/>
              <a:t>Výběr priorit (jejich počet a komplexnost) je vhodné uzpůsobit prostředkům a lidských zdrojům. </a:t>
            </a:r>
          </a:p>
          <a:p>
            <a:pPr lvl="0"/>
            <a:r>
              <a:rPr lang="cs-CZ" sz="3400" dirty="0" smtClean="0"/>
              <a:t>Konzultace plánovaných opatření s vedením i dalšími skupinami (HR, výzkumníci a vyučující).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PŘÍKLADY Z EXISTUJÍCÍCH PLÁNŮ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1614</Words>
  <Application>Microsoft Office PowerPoint</Application>
  <PresentationFormat>Předvádění na obrazovce (4:3)</PresentationFormat>
  <Paragraphs>477</Paragraphs>
  <Slides>20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PLÁNY GENDEROVÉ ROVNOSTI</vt:lpstr>
      <vt:lpstr>CO JE TO PLÁN GENDEROVÉ ROVNOSTI (GEP)?</vt:lpstr>
      <vt:lpstr>Snímek 3</vt:lpstr>
      <vt:lpstr>4 FÁZE (dle EIGE 2016a):</vt:lpstr>
      <vt:lpstr>JAK SESTAVIT PLÁN GENDEROVÉ ROVNOSTI </vt:lpstr>
      <vt:lpstr>OBECNÉ PRINCIPY</vt:lpstr>
      <vt:lpstr>OBECNÉ PRINCIPY (pokračování):</vt:lpstr>
      <vt:lpstr>PŘÍKLADY Z EXISTUJÍCÍCH PLÁNŮ</vt:lpstr>
      <vt:lpstr>Snímek 9</vt:lpstr>
      <vt:lpstr>Snímek 10</vt:lpstr>
      <vt:lpstr>Snímek 11</vt:lpstr>
      <vt:lpstr>Snímek 12</vt:lpstr>
      <vt:lpstr>Snímek 13</vt:lpstr>
      <vt:lpstr>Snímek 14</vt:lpstr>
      <vt:lpstr>AKTIVITY ZAMĚŘENÉ NA KULTURNÍ A SYMBOLICKOU ROVINU </vt:lpstr>
      <vt:lpstr>Snímek 16</vt:lpstr>
      <vt:lpstr>DALŠÍ KROKY K ÚSPĚCHU</vt:lpstr>
      <vt:lpstr>ARGUMENTAČNÍ STRATEGIE</vt:lpstr>
      <vt:lpstr>DALŠÍ KROKY K ÚSPĚCHU (pokračování)</vt:lpstr>
      <vt:lpstr>VYBRANÉ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 dvorackova</dc:creator>
  <cp:lastModifiedBy>jana dvorackova</cp:lastModifiedBy>
  <cp:revision>204</cp:revision>
  <dcterms:created xsi:type="dcterms:W3CDTF">2018-09-13T18:20:55Z</dcterms:created>
  <dcterms:modified xsi:type="dcterms:W3CDTF">2019-01-06T19:31:00Z</dcterms:modified>
</cp:coreProperties>
</file>